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79" r:id="rId2"/>
    <p:sldId id="256" r:id="rId3"/>
    <p:sldId id="276" r:id="rId4"/>
    <p:sldId id="258" r:id="rId5"/>
    <p:sldId id="259" r:id="rId6"/>
    <p:sldId id="277" r:id="rId7"/>
    <p:sldId id="260" r:id="rId8"/>
    <p:sldId id="263" r:id="rId9"/>
    <p:sldId id="265" r:id="rId10"/>
    <p:sldId id="278" r:id="rId11"/>
    <p:sldId id="261" r:id="rId12"/>
    <p:sldId id="262" r:id="rId13"/>
    <p:sldId id="264" r:id="rId14"/>
    <p:sldId id="267" r:id="rId15"/>
    <p:sldId id="268" r:id="rId16"/>
    <p:sldId id="269" r:id="rId17"/>
    <p:sldId id="271" r:id="rId18"/>
    <p:sldId id="270" r:id="rId19"/>
    <p:sldId id="272" r:id="rId20"/>
    <p:sldId id="273" r:id="rId21"/>
    <p:sldId id="274" r:id="rId22"/>
    <p:sldId id="275"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435"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2781884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och undertitel">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Titeltext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Brödtext nivå ett</a:t>
            </a:r>
          </a:p>
          <a:p>
            <a:pPr lvl="1"/>
            <a:r>
              <a:t>Brödtext nivå två</a:t>
            </a:r>
          </a:p>
          <a:p>
            <a:pPr lvl="2"/>
            <a:r>
              <a:t>Brödtext nivå tre</a:t>
            </a:r>
          </a:p>
          <a:p>
            <a:pPr lvl="3"/>
            <a:r>
              <a:t>Brödtext nivå fyra</a:t>
            </a:r>
          </a:p>
          <a:p>
            <a:pPr lvl="4"/>
            <a:r>
              <a:t>Brödtext nivå fem</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
        <p:nvSpPr>
          <p:cNvPr id="93" name="Shape 93"/>
          <p:cNvSpPr>
            <a:spLocks noGrp="1"/>
          </p:cNvSpPr>
          <p:nvPr>
            <p:ph type="body" sz="quarter" idx="1"/>
          </p:nvPr>
        </p:nvSpPr>
        <p:spPr>
          <a:xfrm>
            <a:off x="1270000" y="6362700"/>
            <a:ext cx="10464800" cy="469900"/>
          </a:xfrm>
          <a:prstGeom prst="rect">
            <a:avLst/>
          </a:prstGeom>
        </p:spPr>
        <p:txBody>
          <a:bodyPr anchor="t"/>
          <a:lstStyle>
            <a:lvl1pPr marL="0" indent="0" algn="ctr">
              <a:spcBef>
                <a:spcPts val="0"/>
              </a:spcBef>
              <a:buSzTx/>
              <a:buNone/>
              <a:defRPr sz="2400"/>
            </a:lvl1pPr>
            <a:lvl2pPr marL="740832" indent="-296332" algn="ctr">
              <a:spcBef>
                <a:spcPts val="0"/>
              </a:spcBef>
              <a:defRPr sz="2400"/>
            </a:lvl2pPr>
            <a:lvl3pPr marL="1185332" indent="-296332" algn="ctr">
              <a:spcBef>
                <a:spcPts val="0"/>
              </a:spcBef>
              <a:defRPr sz="2400"/>
            </a:lvl3pPr>
            <a:lvl4pPr marL="1629833" indent="-296332" algn="ctr">
              <a:spcBef>
                <a:spcPts val="0"/>
              </a:spcBef>
              <a:defRPr sz="2400"/>
            </a:lvl4pPr>
            <a:lvl5pPr marL="2074333" indent="-296333" algn="ctr">
              <a:spcBef>
                <a:spcPts val="0"/>
              </a:spcBef>
              <a:defRPr sz="2400"/>
            </a:lvl5pPr>
          </a:lstStyle>
          <a:p>
            <a:r>
              <a:t>Brödtext nivå ett</a:t>
            </a:r>
          </a:p>
          <a:p>
            <a:pPr lvl="1"/>
            <a:r>
              <a:t>Brödtext nivå två</a:t>
            </a:r>
          </a:p>
          <a:p>
            <a:pPr lvl="2"/>
            <a:r>
              <a:t>Brödtext nivå tre</a:t>
            </a:r>
          </a:p>
          <a:p>
            <a:pPr lvl="3"/>
            <a:r>
              <a:t>Brödtext nivå fyra</a:t>
            </a:r>
          </a:p>
          <a:p>
            <a:pPr lvl="4"/>
            <a:r>
              <a:t>Brödtext nivå fem</a:t>
            </a:r>
          </a:p>
        </p:txBody>
      </p:sp>
      <p:sp>
        <p:nvSpPr>
          <p:cNvPr id="94" name="Shape 94"/>
          <p:cNvSpPr>
            <a:spLocks noGrp="1"/>
          </p:cNvSpPr>
          <p:nvPr>
            <p:ph type="body" sz="quarter" idx="13"/>
          </p:nvPr>
        </p:nvSpPr>
        <p:spPr>
          <a:xfrm>
            <a:off x="1270000" y="4267200"/>
            <a:ext cx="10464800" cy="685800"/>
          </a:xfrm>
          <a:prstGeom prst="rect">
            <a:avLst/>
          </a:prstGeom>
        </p:spPr>
        <p:txBody>
          <a:bodyPr/>
          <a:lstStyle/>
          <a:p>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ld">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240" y="9040143"/>
            <a:ext cx="3034453" cy="519289"/>
          </a:xfrm>
          <a:prstGeom prst="rect">
            <a:avLst/>
          </a:prstGeom>
        </p:spPr>
        <p:txBody>
          <a:bodyPr/>
          <a:lstStyle/>
          <a:p>
            <a:fld id="{C6D4B040-24F4-49ED-92BA-076D1B03AB78}" type="datetimeFigureOut">
              <a:rPr lang="sv-SE" smtClean="0"/>
              <a:t>2016-02-07</a:t>
            </a:fld>
            <a:endParaRPr lang="sv-SE"/>
          </a:p>
        </p:txBody>
      </p:sp>
      <p:sp>
        <p:nvSpPr>
          <p:cNvPr id="3" name="Footer Placeholder 2"/>
          <p:cNvSpPr>
            <a:spLocks noGrp="1"/>
          </p:cNvSpPr>
          <p:nvPr>
            <p:ph type="ftr" sz="quarter" idx="11"/>
          </p:nvPr>
        </p:nvSpPr>
        <p:spPr>
          <a:xfrm>
            <a:off x="4443307" y="9040143"/>
            <a:ext cx="4118187" cy="519289"/>
          </a:xfrm>
          <a:prstGeom prst="rect">
            <a:avLst/>
          </a:prstGeom>
        </p:spPr>
        <p:txBody>
          <a:bodyPr/>
          <a:lstStyle/>
          <a:p>
            <a:endParaRPr lang="sv-SE"/>
          </a:p>
        </p:txBody>
      </p:sp>
      <p:sp>
        <p:nvSpPr>
          <p:cNvPr id="4" name="Slide Number Placeholder 3"/>
          <p:cNvSpPr>
            <a:spLocks noGrp="1"/>
          </p:cNvSpPr>
          <p:nvPr>
            <p:ph type="sldNum" sz="quarter" idx="12"/>
          </p:nvPr>
        </p:nvSpPr>
        <p:spPr>
          <a:xfrm>
            <a:off x="6303690" y="9251950"/>
            <a:ext cx="384721" cy="379591"/>
          </a:xfrm>
        </p:spPr>
        <p:txBody>
          <a:bodyPr/>
          <a:lstStyle/>
          <a:p>
            <a:fld id="{5E06B3E5-0FFB-470A-90AC-4699C0E0C6AA}" type="slidenum">
              <a:rPr lang="sv-SE" smtClean="0"/>
              <a:t>‹#›</a:t>
            </a:fld>
            <a:endParaRPr lang="sv-SE"/>
          </a:p>
        </p:txBody>
      </p:sp>
    </p:spTree>
    <p:extLst>
      <p:ext uri="{BB962C8B-B14F-4D97-AF65-F5344CB8AC3E}">
        <p14:creationId xmlns:p14="http://schemas.microsoft.com/office/powerpoint/2010/main" val="311605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a:xfrm>
            <a:off x="650240" y="9040143"/>
            <a:ext cx="3034453" cy="519289"/>
          </a:xfrm>
          <a:prstGeom prst="rect">
            <a:avLst/>
          </a:prstGeom>
        </p:spPr>
        <p:txBody>
          <a:bodyPr/>
          <a:lstStyle/>
          <a:p>
            <a:fld id="{C6D4B040-24F4-49ED-92BA-076D1B03AB78}" type="datetimeFigureOut">
              <a:rPr lang="sv-SE" smtClean="0"/>
              <a:t>2016-02-07</a:t>
            </a:fld>
            <a:endParaRPr lang="sv-SE"/>
          </a:p>
        </p:txBody>
      </p:sp>
      <p:sp>
        <p:nvSpPr>
          <p:cNvPr id="5" name="Footer Placeholder 4"/>
          <p:cNvSpPr>
            <a:spLocks noGrp="1"/>
          </p:cNvSpPr>
          <p:nvPr>
            <p:ph type="ftr" sz="quarter" idx="11"/>
          </p:nvPr>
        </p:nvSpPr>
        <p:spPr>
          <a:xfrm>
            <a:off x="4443307" y="9040143"/>
            <a:ext cx="4118187" cy="519289"/>
          </a:xfrm>
          <a:prstGeom prst="rect">
            <a:avLst/>
          </a:prstGeom>
        </p:spPr>
        <p:txBody>
          <a:bodyPr/>
          <a:lstStyle/>
          <a:p>
            <a:endParaRPr lang="sv-SE"/>
          </a:p>
        </p:txBody>
      </p:sp>
      <p:sp>
        <p:nvSpPr>
          <p:cNvPr id="6" name="Slide Number Placeholder 5"/>
          <p:cNvSpPr>
            <a:spLocks noGrp="1"/>
          </p:cNvSpPr>
          <p:nvPr>
            <p:ph type="sldNum" sz="quarter" idx="12"/>
          </p:nvPr>
        </p:nvSpPr>
        <p:spPr>
          <a:xfrm>
            <a:off x="6303690" y="9251950"/>
            <a:ext cx="384721" cy="379591"/>
          </a:xfrm>
        </p:spPr>
        <p:txBody>
          <a:bodyPr/>
          <a:lstStyle/>
          <a:p>
            <a:fld id="{5E06B3E5-0FFB-470A-90AC-4699C0E0C6AA}" type="slidenum">
              <a:rPr lang="sv-SE" smtClean="0"/>
              <a:t>‹#›</a:t>
            </a:fld>
            <a:endParaRPr lang="sv-SE"/>
          </a:p>
        </p:txBody>
      </p:sp>
    </p:spTree>
    <p:extLst>
      <p:ext uri="{BB962C8B-B14F-4D97-AF65-F5344CB8AC3E}">
        <p14:creationId xmlns:p14="http://schemas.microsoft.com/office/powerpoint/2010/main" val="282379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Horisontellt">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Titeltext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Brödtext nivå ett</a:t>
            </a:r>
          </a:p>
          <a:p>
            <a:pPr lvl="1"/>
            <a:r>
              <a:t>Brödtext nivå två</a:t>
            </a:r>
          </a:p>
          <a:p>
            <a:pPr lvl="2"/>
            <a:r>
              <a:t>Brödtext nivå tre</a:t>
            </a:r>
          </a:p>
          <a:p>
            <a:pPr lvl="3"/>
            <a:r>
              <a:t>Brödtext nivå fyra</a:t>
            </a:r>
          </a:p>
          <a:p>
            <a:pPr lvl="4"/>
            <a:r>
              <a:t>Brödtext nivå fem</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 Centrerad">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Titeltext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kalt">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Titeltext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Brödtext nivå ett</a:t>
            </a:r>
          </a:p>
          <a:p>
            <a:pPr lvl="1"/>
            <a:r>
              <a:t>Brödtext nivå två</a:t>
            </a:r>
          </a:p>
          <a:p>
            <a:pPr lvl="2"/>
            <a:r>
              <a:t>Brödtext nivå tre</a:t>
            </a:r>
          </a:p>
          <a:p>
            <a:pPr lvl="3"/>
            <a:r>
              <a:t>Brödtext nivå fyra</a:t>
            </a:r>
          </a:p>
          <a:p>
            <a:pPr lvl="4"/>
            <a:r>
              <a:t>Brödtext nivå fem</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 Upptill">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Titeltext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ch punkter">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Titeltext</a:t>
            </a:r>
          </a:p>
        </p:txBody>
      </p:sp>
      <p:sp>
        <p:nvSpPr>
          <p:cNvPr id="57" name="Shape 57"/>
          <p:cNvSpPr>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punkter och bild">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Titeltext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Brödtext nivå ett</a:t>
            </a:r>
          </a:p>
          <a:p>
            <a:pPr lvl="1"/>
            <a:r>
              <a:t>Brödtext nivå två</a:t>
            </a:r>
          </a:p>
          <a:p>
            <a:pPr lvl="2"/>
            <a:r>
              <a:t>Brödtext nivå tre</a:t>
            </a:r>
          </a:p>
          <a:p>
            <a:pPr lvl="3"/>
            <a:r>
              <a:t>Brödtext nivå fyra</a:t>
            </a:r>
          </a:p>
          <a:p>
            <a:pPr lvl="4"/>
            <a:r>
              <a:t>Brödtext nivå fem</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kter">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sida">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3"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Titeltext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317"/>
          <a:stretch/>
        </p:blipFill>
        <p:spPr bwMode="auto">
          <a:xfrm>
            <a:off x="0" y="1077877"/>
            <a:ext cx="13004799" cy="229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6" t="13481" r="121" b="45529"/>
          <a:stretch/>
        </p:blipFill>
        <p:spPr bwMode="auto">
          <a:xfrm>
            <a:off x="-57838" y="5439905"/>
            <a:ext cx="13062637" cy="343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628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idx="4294967295"/>
          </p:nvPr>
        </p:nvSpPr>
        <p:spPr>
          <a:xfrm>
            <a:off x="2616200" y="555625"/>
            <a:ext cx="7772400" cy="1470025"/>
          </a:xfrm>
          <a:prstGeom prst="rect">
            <a:avLst/>
          </a:prstGeom>
        </p:spPr>
        <p:txBody>
          <a:bodyPr lIns="45718" tIns="45718" rIns="45718" bIns="45718"/>
          <a:lstStyle>
            <a:lvl1pPr defTabSz="914400">
              <a:defRPr sz="3600"/>
            </a:lvl1pPr>
          </a:lstStyle>
          <a:p>
            <a:r>
              <a:t>Utrednings processen</a:t>
            </a:r>
          </a:p>
        </p:txBody>
      </p:sp>
      <p:sp>
        <p:nvSpPr>
          <p:cNvPr id="165" name="Shape 165"/>
          <p:cNvSpPr>
            <a:spLocks noGrp="1"/>
          </p:cNvSpPr>
          <p:nvPr>
            <p:ph type="body" sz="quarter" idx="4294967295"/>
          </p:nvPr>
        </p:nvSpPr>
        <p:spPr>
          <a:xfrm>
            <a:off x="5832391" y="2034931"/>
            <a:ext cx="6804178" cy="1652601"/>
          </a:xfrm>
          <a:prstGeom prst="rect">
            <a:avLst/>
          </a:prstGeom>
        </p:spPr>
        <p:txBody>
          <a:bodyPr lIns="45718" tIns="45718" rIns="45718" bIns="45718" anchor="t"/>
          <a:lstStyle/>
          <a:p>
            <a:pPr marL="0" indent="0" defTabSz="914400">
              <a:lnSpc>
                <a:spcPct val="80000"/>
              </a:lnSpc>
              <a:spcBef>
                <a:spcPts val="600"/>
              </a:spcBef>
              <a:buSzTx/>
              <a:buNone/>
              <a:defRPr sz="2400"/>
            </a:pPr>
            <a:r>
              <a:t>• De fyra målen specificeras</a:t>
            </a:r>
          </a:p>
          <a:p>
            <a:pPr marL="0" indent="0" defTabSz="914400">
              <a:lnSpc>
                <a:spcPct val="80000"/>
              </a:lnSpc>
              <a:spcBef>
                <a:spcPts val="600"/>
              </a:spcBef>
              <a:buSzTx/>
              <a:buNone/>
              <a:defRPr sz="2400"/>
            </a:pPr>
            <a:r>
              <a:t>• Infartsalternativen blir tre</a:t>
            </a:r>
          </a:p>
          <a:p>
            <a:pPr marL="0" indent="0" defTabSz="914400">
              <a:lnSpc>
                <a:spcPct val="80000"/>
              </a:lnSpc>
              <a:spcBef>
                <a:spcPts val="600"/>
              </a:spcBef>
              <a:buSzTx/>
              <a:buNone/>
              <a:defRPr sz="2400"/>
            </a:pPr>
            <a:r>
              <a:t>• Länsstyrelsen, Trafikverket &amp; Region Skåne   </a:t>
            </a:r>
          </a:p>
          <a:p>
            <a:pPr marL="0" indent="0" defTabSz="914400">
              <a:lnSpc>
                <a:spcPct val="80000"/>
              </a:lnSpc>
              <a:spcBef>
                <a:spcPts val="600"/>
              </a:spcBef>
              <a:buSzTx/>
              <a:buNone/>
              <a:defRPr sz="2400"/>
            </a:pPr>
            <a:r>
              <a:t>  deltar i WS1</a:t>
            </a:r>
          </a:p>
        </p:txBody>
      </p:sp>
      <p:sp>
        <p:nvSpPr>
          <p:cNvPr id="166" name="Shape 166"/>
          <p:cNvSpPr/>
          <p:nvPr/>
        </p:nvSpPr>
        <p:spPr>
          <a:xfrm>
            <a:off x="1610625" y="2066712"/>
            <a:ext cx="3846928" cy="4597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l" defTabSz="914400">
              <a:defRPr sz="2400" b="1">
                <a:solidFill>
                  <a:srgbClr val="174F86"/>
                </a:solidFill>
              </a:defRPr>
            </a:lvl1pPr>
          </a:lstStyle>
          <a:p>
            <a:r>
              <a:t>1. Workshop 1</a:t>
            </a:r>
          </a:p>
        </p:txBody>
      </p:sp>
      <p:sp>
        <p:nvSpPr>
          <p:cNvPr id="167" name="Shape 167"/>
          <p:cNvSpPr/>
          <p:nvPr/>
        </p:nvSpPr>
        <p:spPr>
          <a:xfrm>
            <a:off x="1610625" y="4128307"/>
            <a:ext cx="4030758" cy="268791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defTabSz="914400">
              <a:defRPr sz="2400" b="1">
                <a:solidFill>
                  <a:srgbClr val="174F86"/>
                </a:solidFill>
              </a:defRPr>
            </a:pPr>
            <a:r>
              <a:rPr dirty="0"/>
              <a:t>2. </a:t>
            </a:r>
            <a:r>
              <a:rPr lang="sv-SE" dirty="0" smtClean="0"/>
              <a:t>WSP har t</a:t>
            </a:r>
            <a:r>
              <a:rPr dirty="0" err="1" smtClean="0"/>
              <a:t>elefonintervju</a:t>
            </a:r>
            <a:r>
              <a:rPr dirty="0" smtClean="0"/>
              <a:t> </a:t>
            </a:r>
            <a:r>
              <a:rPr dirty="0"/>
              <a:t>med </a:t>
            </a:r>
            <a:r>
              <a:rPr dirty="0" err="1"/>
              <a:t>alla</a:t>
            </a:r>
            <a:r>
              <a:rPr dirty="0"/>
              <a:t> </a:t>
            </a:r>
            <a:r>
              <a:rPr dirty="0" err="1"/>
              <a:t>ledamöterna</a:t>
            </a:r>
            <a:r>
              <a:rPr dirty="0"/>
              <a:t> </a:t>
            </a:r>
            <a:r>
              <a:rPr dirty="0" err="1"/>
              <a:t>i</a:t>
            </a:r>
            <a:r>
              <a:rPr dirty="0"/>
              <a:t> </a:t>
            </a:r>
            <a:r>
              <a:rPr dirty="0" err="1"/>
              <a:t>Infartsberedningen</a:t>
            </a:r>
            <a:r>
              <a:rPr dirty="0"/>
              <a:t/>
            </a:r>
            <a:br>
              <a:rPr dirty="0"/>
            </a:br>
            <a:endParaRPr dirty="0"/>
          </a:p>
          <a:p>
            <a:pPr algn="l" defTabSz="914400">
              <a:defRPr sz="2400" b="1">
                <a:solidFill>
                  <a:srgbClr val="174F86"/>
                </a:solidFill>
              </a:defRPr>
            </a:pPr>
            <a:r>
              <a:rPr dirty="0"/>
              <a:t/>
            </a:r>
            <a:br>
              <a:rPr dirty="0"/>
            </a:br>
            <a:r>
              <a:rPr dirty="0"/>
              <a:t>3. </a:t>
            </a:r>
            <a:r>
              <a:rPr lang="sv-SE" dirty="0" smtClean="0"/>
              <a:t>WSP har m</a:t>
            </a:r>
            <a:r>
              <a:rPr dirty="0" err="1" smtClean="0"/>
              <a:t>öten</a:t>
            </a:r>
            <a:r>
              <a:rPr dirty="0" smtClean="0"/>
              <a:t> </a:t>
            </a:r>
            <a:r>
              <a:rPr dirty="0"/>
              <a:t>med </a:t>
            </a:r>
            <a:r>
              <a:rPr dirty="0" err="1"/>
              <a:t>tjänstemän</a:t>
            </a:r>
            <a:r>
              <a:rPr dirty="0"/>
              <a:t> </a:t>
            </a:r>
            <a:r>
              <a:rPr dirty="0" err="1"/>
              <a:t>och</a:t>
            </a:r>
            <a:r>
              <a:rPr dirty="0"/>
              <a:t> </a:t>
            </a:r>
            <a:r>
              <a:rPr dirty="0" err="1"/>
              <a:t>hamnen</a:t>
            </a:r>
            <a:endParaRPr dirty="0"/>
          </a:p>
        </p:txBody>
      </p:sp>
      <p:sp>
        <p:nvSpPr>
          <p:cNvPr id="168" name="Shape 168"/>
          <p:cNvSpPr/>
          <p:nvPr/>
        </p:nvSpPr>
        <p:spPr>
          <a:xfrm>
            <a:off x="5832392" y="7234766"/>
            <a:ext cx="6476358" cy="1295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defTabSz="914400">
              <a:spcBef>
                <a:spcPts val="700"/>
              </a:spcBef>
              <a:defRPr sz="2400">
                <a:latin typeface="Helvetica Light"/>
                <a:ea typeface="Helvetica Light"/>
                <a:cs typeface="Helvetica Light"/>
                <a:sym typeface="Helvetica Light"/>
              </a:defRPr>
            </a:pPr>
            <a:r>
              <a:t>• För- och nackdelar på de tre alternativens   </a:t>
            </a:r>
            <a:br/>
            <a:r>
              <a:t>   uppfyllnad av de fyra målen specificeras</a:t>
            </a:r>
          </a:p>
          <a:p>
            <a:pPr algn="l" defTabSz="914400">
              <a:spcBef>
                <a:spcPts val="700"/>
              </a:spcBef>
              <a:defRPr sz="2400">
                <a:latin typeface="Helvetica Light"/>
                <a:ea typeface="Helvetica Light"/>
                <a:cs typeface="Helvetica Light"/>
                <a:sym typeface="Helvetica Light"/>
              </a:defRPr>
            </a:pPr>
            <a:r>
              <a:t>• </a:t>
            </a:r>
            <a:r>
              <a:rPr>
                <a:solidFill>
                  <a:schemeClr val="accent5"/>
                </a:solidFill>
              </a:rPr>
              <a:t>Länsstyrelsen deltog inte</a:t>
            </a:r>
          </a:p>
        </p:txBody>
      </p:sp>
      <p:sp>
        <p:nvSpPr>
          <p:cNvPr id="169" name="Shape 169"/>
          <p:cNvSpPr/>
          <p:nvPr/>
        </p:nvSpPr>
        <p:spPr>
          <a:xfrm>
            <a:off x="1610625" y="7173383"/>
            <a:ext cx="3846928" cy="46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defTabSz="914400">
              <a:defRPr sz="2400" b="1">
                <a:solidFill>
                  <a:srgbClr val="174F86"/>
                </a:solidFill>
              </a:defRPr>
            </a:lvl1pPr>
          </a:lstStyle>
          <a:p>
            <a:r>
              <a:t>4. Workshop 2</a:t>
            </a:r>
          </a:p>
        </p:txBody>
      </p:sp>
      <p:sp>
        <p:nvSpPr>
          <p:cNvPr id="170" name="Shape 170"/>
          <p:cNvSpPr/>
          <p:nvPr/>
        </p:nvSpPr>
        <p:spPr>
          <a:xfrm>
            <a:off x="5790924" y="4089822"/>
            <a:ext cx="6476360" cy="15824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defTabSz="914400">
              <a:lnSpc>
                <a:spcPct val="80000"/>
              </a:lnSpc>
              <a:spcBef>
                <a:spcPts val="600"/>
              </a:spcBef>
              <a:defRPr sz="2400">
                <a:latin typeface="Helvetica Light"/>
                <a:ea typeface="Helvetica Light"/>
                <a:cs typeface="Helvetica Light"/>
                <a:sym typeface="Helvetica Light"/>
              </a:defRPr>
            </a:pPr>
            <a:r>
              <a:t>• Min powerpoint som skickats ut tidigare</a:t>
            </a:r>
          </a:p>
          <a:p>
            <a:pPr algn="l" defTabSz="914400">
              <a:lnSpc>
                <a:spcPct val="80000"/>
              </a:lnSpc>
              <a:spcBef>
                <a:spcPts val="600"/>
              </a:spcBef>
              <a:defRPr sz="2400">
                <a:latin typeface="Helvetica Light"/>
                <a:ea typeface="Helvetica Light"/>
                <a:cs typeface="Helvetica Light"/>
                <a:sym typeface="Helvetica Light"/>
              </a:defRPr>
            </a:pPr>
            <a:r>
              <a:t>• Bastia som ett lysande föregångsexempel</a:t>
            </a:r>
          </a:p>
          <a:p>
            <a:pPr algn="l" defTabSz="914400">
              <a:lnSpc>
                <a:spcPct val="80000"/>
              </a:lnSpc>
              <a:spcBef>
                <a:spcPts val="600"/>
              </a:spcBef>
              <a:defRPr sz="2400">
                <a:latin typeface="Helvetica Light"/>
                <a:ea typeface="Helvetica Light"/>
                <a:cs typeface="Helvetica Light"/>
                <a:sym typeface="Helvetica Light"/>
              </a:defRPr>
            </a:pPr>
            <a:r>
              <a:t>• SÖS annons med konkreta förslag</a:t>
            </a:r>
          </a:p>
          <a:p>
            <a:pPr algn="l" defTabSz="914400">
              <a:lnSpc>
                <a:spcPct val="80000"/>
              </a:lnSpc>
              <a:spcBef>
                <a:spcPts val="600"/>
              </a:spcBef>
              <a:defRPr sz="2400">
                <a:latin typeface="Helvetica Light"/>
                <a:ea typeface="Helvetica Light"/>
                <a:cs typeface="Helvetica Light"/>
                <a:sym typeface="Helvetica Light"/>
              </a:defRPr>
            </a:pPr>
            <a:r>
              <a:t>• Flera telefonsamtal och email </a:t>
            </a:r>
          </a:p>
        </p:txBody>
      </p:sp>
    </p:spTree>
    <p:extLst>
      <p:ext uri="{BB962C8B-B14F-4D97-AF65-F5344CB8AC3E}">
        <p14:creationId xmlns:p14="http://schemas.microsoft.com/office/powerpoint/2010/main" val="194712860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1274774" y="963082"/>
            <a:ext cx="10455250"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Light"/>
                <a:ea typeface="Helvetica Light"/>
                <a:cs typeface="Helvetica Light"/>
                <a:sym typeface="Helvetica Light"/>
              </a:defRPr>
            </a:lvl1pPr>
          </a:lstStyle>
          <a:p>
            <a:r>
              <a:t>Hur kom det sig då att det blev så här i Trelleborg?</a:t>
            </a:r>
          </a:p>
        </p:txBody>
      </p:sp>
      <p:pic>
        <p:nvPicPr>
          <p:cNvPr id="146" name="image6.png"/>
          <p:cNvPicPr>
            <a:picLocks noChangeAspect="1"/>
          </p:cNvPicPr>
          <p:nvPr/>
        </p:nvPicPr>
        <p:blipFill>
          <a:blip r:embed="rId2">
            <a:extLst/>
          </a:blip>
          <a:stretch>
            <a:fillRect/>
          </a:stretch>
        </p:blipFill>
        <p:spPr>
          <a:xfrm>
            <a:off x="-403250" y="2700003"/>
            <a:ext cx="13560593" cy="7064125"/>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p:nvPr/>
        </p:nvSpPr>
        <p:spPr>
          <a:xfrm>
            <a:off x="2248839" y="963082"/>
            <a:ext cx="8507121"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Light"/>
                <a:ea typeface="Helvetica Light"/>
                <a:cs typeface="Helvetica Light"/>
                <a:sym typeface="Helvetica Light"/>
              </a:defRPr>
            </a:lvl1pPr>
          </a:lstStyle>
          <a:p>
            <a:r>
              <a:t>Och varför får vi inte svar på våra frågor?</a:t>
            </a:r>
          </a:p>
        </p:txBody>
      </p:sp>
      <p:sp>
        <p:nvSpPr>
          <p:cNvPr id="5" name="Shape 148"/>
          <p:cNvSpPr/>
          <p:nvPr/>
        </p:nvSpPr>
        <p:spPr>
          <a:xfrm>
            <a:off x="-126018" y="2224791"/>
            <a:ext cx="13256835" cy="530401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457200">
              <a:defRPr sz="2600">
                <a:solidFill>
                  <a:schemeClr val="accent1">
                    <a:lumOff val="-7647"/>
                  </a:schemeClr>
                </a:solidFill>
                <a:latin typeface="Helvetica Light"/>
                <a:ea typeface="Helvetica Light"/>
                <a:cs typeface="Helvetica Light"/>
                <a:sym typeface="Helvetica Light"/>
              </a:defRPr>
            </a:pPr>
            <a:r>
              <a:rPr b="1" dirty="0" err="1"/>
              <a:t>Avsaknaden</a:t>
            </a:r>
            <a:r>
              <a:rPr b="1" dirty="0"/>
              <a:t> </a:t>
            </a:r>
            <a:r>
              <a:rPr b="1" dirty="0" err="1"/>
              <a:t>av</a:t>
            </a:r>
            <a:r>
              <a:rPr b="1" dirty="0"/>
              <a:t> </a:t>
            </a:r>
            <a:r>
              <a:rPr b="1" dirty="0" err="1"/>
              <a:t>medverkan</a:t>
            </a:r>
            <a:r>
              <a:rPr b="1" dirty="0"/>
              <a:t> </a:t>
            </a:r>
            <a:r>
              <a:rPr b="1" dirty="0" err="1"/>
              <a:t>från</a:t>
            </a:r>
            <a:r>
              <a:rPr b="1" dirty="0"/>
              <a:t> </a:t>
            </a:r>
            <a:r>
              <a:rPr b="1" dirty="0" err="1"/>
              <a:t>Länsstyrelse</a:t>
            </a:r>
            <a:r>
              <a:rPr b="1" dirty="0"/>
              <a:t> </a:t>
            </a:r>
            <a:r>
              <a:rPr b="1" dirty="0" err="1"/>
              <a:t>och</a:t>
            </a:r>
            <a:r>
              <a:rPr b="1" dirty="0"/>
              <a:t> </a:t>
            </a:r>
            <a:r>
              <a:rPr b="1" dirty="0" err="1"/>
              <a:t>Trafikverk</a:t>
            </a:r>
            <a:endParaRPr b="1" dirty="0"/>
          </a:p>
          <a:p>
            <a:pPr defTabSz="457200">
              <a:defRPr sz="2600">
                <a:solidFill>
                  <a:schemeClr val="accent1">
                    <a:lumOff val="-7647"/>
                  </a:schemeClr>
                </a:solidFill>
                <a:latin typeface="Helvetica Light"/>
                <a:ea typeface="Helvetica Light"/>
                <a:cs typeface="Helvetica Light"/>
                <a:sym typeface="Helvetica Light"/>
              </a:defRPr>
            </a:pPr>
            <a:endParaRPr b="1" dirty="0"/>
          </a:p>
          <a:p>
            <a:pPr defTabSz="457200">
              <a:defRPr sz="2600">
                <a:solidFill>
                  <a:schemeClr val="accent1">
                    <a:lumOff val="-7647"/>
                  </a:schemeClr>
                </a:solidFill>
                <a:latin typeface="Helvetica Light"/>
                <a:ea typeface="Helvetica Light"/>
                <a:cs typeface="Helvetica Light"/>
                <a:sym typeface="Helvetica Light"/>
              </a:defRPr>
            </a:pPr>
            <a:r>
              <a:rPr b="1" dirty="0"/>
              <a:t>Den </a:t>
            </a:r>
            <a:r>
              <a:rPr b="1" dirty="0" err="1"/>
              <a:t>tänkta</a:t>
            </a:r>
            <a:r>
              <a:rPr b="1" dirty="0"/>
              <a:t> </a:t>
            </a:r>
            <a:r>
              <a:rPr b="1" dirty="0" err="1"/>
              <a:t>lösningen</a:t>
            </a:r>
            <a:r>
              <a:rPr b="1" dirty="0"/>
              <a:t> </a:t>
            </a:r>
            <a:r>
              <a:rPr b="1" dirty="0" err="1"/>
              <a:t>på</a:t>
            </a:r>
            <a:r>
              <a:rPr b="1" dirty="0"/>
              <a:t> </a:t>
            </a:r>
            <a:r>
              <a:rPr b="1" dirty="0" err="1"/>
              <a:t>trafiken</a:t>
            </a:r>
            <a:r>
              <a:rPr b="1" dirty="0"/>
              <a:t> via </a:t>
            </a:r>
            <a:r>
              <a:rPr b="1" dirty="0" err="1"/>
              <a:t>väg</a:t>
            </a:r>
            <a:r>
              <a:rPr b="1" dirty="0"/>
              <a:t> 108</a:t>
            </a:r>
          </a:p>
          <a:p>
            <a:pPr defTabSz="457200">
              <a:defRPr sz="2600">
                <a:solidFill>
                  <a:schemeClr val="accent1">
                    <a:lumOff val="-7647"/>
                  </a:schemeClr>
                </a:solidFill>
                <a:latin typeface="Helvetica Light"/>
                <a:ea typeface="Helvetica Light"/>
                <a:cs typeface="Helvetica Light"/>
                <a:sym typeface="Helvetica Light"/>
              </a:defRPr>
            </a:pPr>
            <a:endParaRPr b="1" dirty="0"/>
          </a:p>
          <a:p>
            <a:pPr defTabSz="457200">
              <a:defRPr sz="2600">
                <a:solidFill>
                  <a:schemeClr val="accent1">
                    <a:lumOff val="-7647"/>
                  </a:schemeClr>
                </a:solidFill>
                <a:latin typeface="Helvetica Light"/>
                <a:ea typeface="Helvetica Light"/>
                <a:cs typeface="Helvetica Light"/>
                <a:sym typeface="Helvetica Light"/>
              </a:defRPr>
            </a:pPr>
            <a:r>
              <a:rPr b="1" dirty="0"/>
              <a:t>De </a:t>
            </a:r>
            <a:r>
              <a:rPr b="1" dirty="0" err="1"/>
              <a:t>felaktiga</a:t>
            </a:r>
            <a:r>
              <a:rPr b="1" dirty="0"/>
              <a:t> </a:t>
            </a:r>
            <a:r>
              <a:rPr b="1" dirty="0" err="1"/>
              <a:t>kostnadsberäkningarna</a:t>
            </a:r>
            <a:r>
              <a:rPr b="1" dirty="0"/>
              <a:t> </a:t>
            </a:r>
            <a:r>
              <a:rPr b="1" dirty="0" err="1"/>
              <a:t>i</a:t>
            </a:r>
            <a:r>
              <a:rPr b="1" dirty="0"/>
              <a:t> </a:t>
            </a:r>
            <a:r>
              <a:rPr b="1" dirty="0" err="1"/>
              <a:t>både</a:t>
            </a:r>
            <a:r>
              <a:rPr b="1" dirty="0"/>
              <a:t> </a:t>
            </a:r>
            <a:r>
              <a:rPr b="1" dirty="0" err="1"/>
              <a:t>väst</a:t>
            </a:r>
            <a:r>
              <a:rPr b="1" dirty="0"/>
              <a:t>- </a:t>
            </a:r>
            <a:r>
              <a:rPr b="1" dirty="0" err="1"/>
              <a:t>och</a:t>
            </a:r>
            <a:r>
              <a:rPr b="1" dirty="0"/>
              <a:t> </a:t>
            </a:r>
            <a:r>
              <a:rPr b="1" dirty="0" err="1"/>
              <a:t>ostalternativen</a:t>
            </a:r>
            <a:endParaRPr b="1" dirty="0"/>
          </a:p>
          <a:p>
            <a:pPr defTabSz="457200">
              <a:defRPr sz="2600">
                <a:solidFill>
                  <a:schemeClr val="accent1">
                    <a:lumOff val="-7647"/>
                  </a:schemeClr>
                </a:solidFill>
                <a:latin typeface="Helvetica Light"/>
                <a:ea typeface="Helvetica Light"/>
                <a:cs typeface="Helvetica Light"/>
                <a:sym typeface="Helvetica Light"/>
              </a:defRPr>
            </a:pPr>
            <a:endParaRPr b="1" dirty="0"/>
          </a:p>
          <a:p>
            <a:pPr defTabSz="457200">
              <a:defRPr sz="2600">
                <a:solidFill>
                  <a:schemeClr val="accent1">
                    <a:lumOff val="-7647"/>
                  </a:schemeClr>
                </a:solidFill>
                <a:latin typeface="Helvetica Light"/>
                <a:ea typeface="Helvetica Light"/>
                <a:cs typeface="Helvetica Light"/>
                <a:sym typeface="Helvetica Light"/>
              </a:defRPr>
            </a:pPr>
            <a:r>
              <a:rPr b="1" dirty="0" err="1"/>
              <a:t>Merkostnader</a:t>
            </a:r>
            <a:r>
              <a:rPr b="1" dirty="0"/>
              <a:t> </a:t>
            </a:r>
            <a:r>
              <a:rPr b="1" dirty="0" err="1"/>
              <a:t>för</a:t>
            </a:r>
            <a:r>
              <a:rPr b="1" dirty="0"/>
              <a:t> </a:t>
            </a:r>
            <a:r>
              <a:rPr b="1" dirty="0" err="1" smtClean="0"/>
              <a:t>Prestando-flytt</a:t>
            </a:r>
            <a:r>
              <a:rPr lang="sv-SE" b="1" dirty="0" smtClean="0"/>
              <a:t>, järnvägkors till logistikcentra </a:t>
            </a:r>
            <a:r>
              <a:rPr b="1" dirty="0" err="1" smtClean="0"/>
              <a:t>och</a:t>
            </a:r>
            <a:r>
              <a:rPr b="1" dirty="0" smtClean="0"/>
              <a:t> </a:t>
            </a:r>
            <a:r>
              <a:rPr b="1" dirty="0" err="1"/>
              <a:t>Rättspsyk</a:t>
            </a:r>
            <a:endParaRPr b="1" dirty="0"/>
          </a:p>
          <a:p>
            <a:pPr defTabSz="457200">
              <a:defRPr sz="2600">
                <a:solidFill>
                  <a:schemeClr val="accent1">
                    <a:lumOff val="-7647"/>
                  </a:schemeClr>
                </a:solidFill>
                <a:latin typeface="Helvetica Light"/>
                <a:ea typeface="Helvetica Light"/>
                <a:cs typeface="Helvetica Light"/>
                <a:sym typeface="Helvetica Light"/>
              </a:defRPr>
            </a:pPr>
            <a:endParaRPr b="1" dirty="0"/>
          </a:p>
          <a:p>
            <a:pPr defTabSz="457200">
              <a:defRPr sz="2600">
                <a:solidFill>
                  <a:schemeClr val="accent1">
                    <a:lumOff val="-7647"/>
                  </a:schemeClr>
                </a:solidFill>
                <a:latin typeface="Helvetica Light"/>
                <a:ea typeface="Helvetica Light"/>
                <a:cs typeface="Helvetica Light"/>
                <a:sym typeface="Helvetica Light"/>
              </a:defRPr>
            </a:pPr>
            <a:r>
              <a:rPr b="1" dirty="0"/>
              <a:t>Tunnel </a:t>
            </a:r>
            <a:r>
              <a:rPr b="1" dirty="0" err="1"/>
              <a:t>generellt</a:t>
            </a:r>
            <a:r>
              <a:rPr b="1" dirty="0"/>
              <a:t> </a:t>
            </a:r>
            <a:r>
              <a:rPr b="1" dirty="0" err="1"/>
              <a:t>sågat</a:t>
            </a:r>
            <a:r>
              <a:rPr b="1" dirty="0"/>
              <a:t> </a:t>
            </a:r>
            <a:r>
              <a:rPr b="1" dirty="0" err="1"/>
              <a:t>på</a:t>
            </a:r>
            <a:r>
              <a:rPr b="1" dirty="0"/>
              <a:t> </a:t>
            </a:r>
            <a:r>
              <a:rPr b="1" dirty="0" err="1"/>
              <a:t>felaktiga</a:t>
            </a:r>
            <a:r>
              <a:rPr b="1" dirty="0"/>
              <a:t> </a:t>
            </a:r>
            <a:r>
              <a:rPr b="1" dirty="0" err="1"/>
              <a:t>grunder</a:t>
            </a:r>
            <a:r>
              <a:rPr b="1" dirty="0"/>
              <a:t>, </a:t>
            </a:r>
            <a:r>
              <a:rPr b="1" dirty="0" err="1"/>
              <a:t>tex</a:t>
            </a:r>
            <a:r>
              <a:rPr b="1" dirty="0"/>
              <a:t> under Maxi </a:t>
            </a:r>
            <a:r>
              <a:rPr b="1" dirty="0" err="1"/>
              <a:t>aldrig</a:t>
            </a:r>
            <a:r>
              <a:rPr b="1" dirty="0"/>
              <a:t> </a:t>
            </a:r>
            <a:r>
              <a:rPr b="1" dirty="0" err="1"/>
              <a:t>aktuellt</a:t>
            </a:r>
            <a:endParaRPr b="1" dirty="0"/>
          </a:p>
          <a:p>
            <a:pPr defTabSz="457200">
              <a:defRPr sz="2600">
                <a:solidFill>
                  <a:schemeClr val="accent1">
                    <a:lumOff val="-7647"/>
                  </a:schemeClr>
                </a:solidFill>
                <a:latin typeface="Helvetica Light"/>
                <a:ea typeface="Helvetica Light"/>
                <a:cs typeface="Helvetica Light"/>
                <a:sym typeface="Helvetica Light"/>
              </a:defRPr>
            </a:pPr>
            <a:endParaRPr b="1" dirty="0"/>
          </a:p>
          <a:p>
            <a:pPr defTabSz="457200">
              <a:defRPr sz="2600">
                <a:solidFill>
                  <a:schemeClr val="accent1">
                    <a:lumOff val="-7647"/>
                  </a:schemeClr>
                </a:solidFill>
                <a:latin typeface="Helvetica Light"/>
                <a:ea typeface="Helvetica Light"/>
                <a:cs typeface="Helvetica Light"/>
                <a:sym typeface="Helvetica Light"/>
              </a:defRPr>
            </a:pPr>
            <a:r>
              <a:rPr b="1" dirty="0" err="1" smtClean="0"/>
              <a:t>Tidsaspekter</a:t>
            </a:r>
            <a:r>
              <a:rPr b="1" dirty="0" smtClean="0"/>
              <a:t> </a:t>
            </a:r>
            <a:r>
              <a:rPr b="1" dirty="0" err="1"/>
              <a:t>som</a:t>
            </a:r>
            <a:r>
              <a:rPr b="1" dirty="0"/>
              <a:t> </a:t>
            </a:r>
            <a:r>
              <a:rPr b="1" dirty="0" err="1"/>
              <a:t>gör</a:t>
            </a:r>
            <a:r>
              <a:rPr b="1" dirty="0"/>
              <a:t> </a:t>
            </a:r>
            <a:r>
              <a:rPr b="1" dirty="0" err="1"/>
              <a:t>att</a:t>
            </a:r>
            <a:r>
              <a:rPr b="1" dirty="0"/>
              <a:t> </a:t>
            </a:r>
            <a:r>
              <a:rPr b="1" dirty="0" err="1"/>
              <a:t>förlamningen</a:t>
            </a:r>
            <a:r>
              <a:rPr b="1" dirty="0"/>
              <a:t> </a:t>
            </a:r>
            <a:r>
              <a:rPr b="1" dirty="0" err="1"/>
              <a:t>av</a:t>
            </a:r>
            <a:r>
              <a:rPr b="1" dirty="0"/>
              <a:t> </a:t>
            </a:r>
            <a:r>
              <a:rPr b="1" dirty="0" err="1"/>
              <a:t>stadens</a:t>
            </a:r>
            <a:r>
              <a:rPr b="1" dirty="0"/>
              <a:t> </a:t>
            </a:r>
            <a:r>
              <a:rPr b="1" dirty="0" err="1"/>
              <a:t>utveckling</a:t>
            </a:r>
            <a:r>
              <a:rPr b="1" dirty="0"/>
              <a:t> </a:t>
            </a:r>
            <a:r>
              <a:rPr b="1" dirty="0" err="1"/>
              <a:t>kvarstår</a:t>
            </a:r>
            <a:r>
              <a:rPr b="1" dirty="0"/>
              <a:t> </a:t>
            </a:r>
            <a:r>
              <a:rPr b="1" dirty="0" err="1"/>
              <a:t>i</a:t>
            </a:r>
            <a:r>
              <a:rPr b="1" dirty="0"/>
              <a:t> </a:t>
            </a:r>
            <a:r>
              <a:rPr b="1" dirty="0" err="1"/>
              <a:t>ovisshet</a:t>
            </a:r>
            <a:endParaRPr b="1" dirty="0"/>
          </a:p>
          <a:p>
            <a:pPr defTabSz="457200">
              <a:defRPr sz="2600">
                <a:solidFill>
                  <a:schemeClr val="accent1">
                    <a:lumOff val="-7647"/>
                  </a:schemeClr>
                </a:solidFill>
                <a:latin typeface="Helvetica Light"/>
                <a:ea typeface="Helvetica Light"/>
                <a:cs typeface="Helvetica Light"/>
                <a:sym typeface="Helvetica Light"/>
              </a:defRPr>
            </a:pPr>
            <a:endParaRPr b="1" dirty="0"/>
          </a:p>
          <a:p>
            <a:pPr defTabSz="457200">
              <a:defRPr sz="2600">
                <a:solidFill>
                  <a:schemeClr val="accent1">
                    <a:lumOff val="-7647"/>
                  </a:schemeClr>
                </a:solidFill>
                <a:latin typeface="Helvetica Light"/>
                <a:ea typeface="Helvetica Light"/>
                <a:cs typeface="Helvetica Light"/>
                <a:sym typeface="Helvetica Light"/>
              </a:defRPr>
            </a:pPr>
            <a:r>
              <a:rPr b="1" dirty="0" err="1"/>
              <a:t>Övrigt</a:t>
            </a:r>
            <a:r>
              <a:rPr b="1" dirty="0"/>
              <a:t> </a:t>
            </a:r>
            <a:r>
              <a:rPr b="1" dirty="0" err="1"/>
              <a:t>icke</a:t>
            </a:r>
            <a:r>
              <a:rPr b="1" dirty="0"/>
              <a:t> </a:t>
            </a:r>
            <a:r>
              <a:rPr b="1" dirty="0" err="1"/>
              <a:t>belyst</a:t>
            </a:r>
            <a:r>
              <a:rPr b="1" dirty="0"/>
              <a:t>, </a:t>
            </a:r>
            <a:r>
              <a:rPr b="1" dirty="0" err="1"/>
              <a:t>tex</a:t>
            </a:r>
            <a:r>
              <a:rPr b="1" dirty="0"/>
              <a:t> </a:t>
            </a:r>
            <a:r>
              <a:rPr b="1" dirty="0" err="1" smtClean="0"/>
              <a:t>Järnvägstrafiken</a:t>
            </a:r>
            <a:r>
              <a:rPr lang="sv-SE" b="1" dirty="0" smtClean="0"/>
              <a:t> i framtiden</a:t>
            </a:r>
            <a:endParaRPr b="1"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p:nvPr/>
        </p:nvSpPr>
        <p:spPr>
          <a:xfrm>
            <a:off x="353673" y="1060238"/>
            <a:ext cx="10592643"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Light"/>
                <a:ea typeface="Helvetica Light"/>
                <a:cs typeface="Helvetica Light"/>
                <a:sym typeface="Helvetica Light"/>
              </a:defRPr>
            </a:lvl1pPr>
          </a:lstStyle>
          <a:p>
            <a:r>
              <a:rPr dirty="0" err="1"/>
              <a:t>Utredningens</a:t>
            </a:r>
            <a:r>
              <a:rPr dirty="0"/>
              <a:t> </a:t>
            </a:r>
            <a:r>
              <a:rPr dirty="0" err="1"/>
              <a:t>uppdrag</a:t>
            </a:r>
            <a:r>
              <a:rPr dirty="0"/>
              <a:t> </a:t>
            </a:r>
            <a:r>
              <a:rPr dirty="0" err="1" smtClean="0"/>
              <a:t>var</a:t>
            </a:r>
            <a:r>
              <a:rPr lang="sv-SE" dirty="0" smtClean="0"/>
              <a:t>    och  </a:t>
            </a:r>
            <a:r>
              <a:rPr dirty="0" smtClean="0"/>
              <a:t>  </a:t>
            </a:r>
            <a:r>
              <a:rPr dirty="0"/>
              <a:t>WSPs </a:t>
            </a:r>
            <a:r>
              <a:rPr dirty="0" err="1"/>
              <a:t>svar</a:t>
            </a:r>
            <a:r>
              <a:rPr dirty="0"/>
              <a:t> </a:t>
            </a:r>
            <a:r>
              <a:rPr dirty="0" err="1"/>
              <a:t>blev</a:t>
            </a:r>
            <a:endParaRPr dirty="0"/>
          </a:p>
        </p:txBody>
      </p:sp>
      <p:sp>
        <p:nvSpPr>
          <p:cNvPr id="157" name="Shape 157"/>
          <p:cNvSpPr/>
          <p:nvPr/>
        </p:nvSpPr>
        <p:spPr>
          <a:xfrm>
            <a:off x="1043419" y="2781298"/>
            <a:ext cx="4860351" cy="4851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914400">
              <a:defRPr sz="2800" b="1" i="1">
                <a:solidFill>
                  <a:srgbClr val="174F86"/>
                </a:solidFill>
              </a:defRPr>
            </a:pPr>
            <a:r>
              <a:t>”Tillföra alternativ som hittills inte prövats och som kan medverka till en bred uppslutning från såväl kommunala som regionala och statliga aktörer.”</a:t>
            </a:r>
          </a:p>
          <a:p>
            <a:pPr defTabSz="914400">
              <a:defRPr sz="2800" b="1" i="1">
                <a:solidFill>
                  <a:srgbClr val="174F86"/>
                </a:solidFill>
              </a:defRPr>
            </a:pPr>
            <a:endParaRPr/>
          </a:p>
          <a:p>
            <a:pPr defTabSz="914400">
              <a:defRPr sz="2800" b="1" i="1">
                <a:solidFill>
                  <a:srgbClr val="174F86"/>
                </a:solidFill>
              </a:defRPr>
            </a:pPr>
            <a:r>
              <a:t>”Utredningen ska också ske i nära kontakt med Trafikverket, länsstyrelsen och Region Skåne”</a:t>
            </a:r>
          </a:p>
        </p:txBody>
      </p:sp>
      <p:sp>
        <p:nvSpPr>
          <p:cNvPr id="158" name="Shape 158"/>
          <p:cNvSpPr/>
          <p:nvPr/>
        </p:nvSpPr>
        <p:spPr>
          <a:xfrm>
            <a:off x="6798261" y="2844799"/>
            <a:ext cx="4860348" cy="4064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defTabSz="914400">
              <a:defRPr sz="2200"/>
            </a:pPr>
            <a:r>
              <a:t>”En förutsättning för att uppdraget ska ”gå i mål” är att konsulten har en tät kontakt med beställaren, men även under hela processen behöva ha en </a:t>
            </a:r>
            <a:r>
              <a:rPr>
                <a:solidFill>
                  <a:schemeClr val="accent5"/>
                </a:solidFill>
              </a:rPr>
              <a:t>frekvent kontakt med till exempel Trafikverket och Region Skåne, länsstyrelsen,</a:t>
            </a:r>
            <a:r>
              <a:t> Trelleborgs hamn.</a:t>
            </a:r>
          </a:p>
          <a:p>
            <a:pPr algn="l" defTabSz="914400">
              <a:defRPr sz="2200"/>
            </a:pPr>
            <a:r>
              <a:t>Genom att vi har arbetat på många platser i landet har vi även stor erfarenhet av att driva projekt i olika länsstyrelser och kunskap om deras sätt att arbeta.”</a:t>
            </a:r>
          </a:p>
        </p:txBody>
      </p:sp>
      <p:pic>
        <p:nvPicPr>
          <p:cNvPr id="159" name="image8.png"/>
          <p:cNvPicPr>
            <a:picLocks noChangeAspect="1"/>
          </p:cNvPicPr>
          <p:nvPr/>
        </p:nvPicPr>
        <p:blipFill>
          <a:blip r:embed="rId2">
            <a:extLst/>
          </a:blip>
          <a:stretch>
            <a:fillRect/>
          </a:stretch>
        </p:blipFill>
        <p:spPr>
          <a:xfrm>
            <a:off x="7018635" y="7167495"/>
            <a:ext cx="4419603" cy="1981203"/>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image3.jpeg"/>
          <p:cNvPicPr>
            <a:picLocks noGrp="1" noChangeAspect="1"/>
          </p:cNvPicPr>
          <p:nvPr>
            <p:ph type="pic" idx="13"/>
          </p:nvPr>
        </p:nvPicPr>
        <p:blipFill>
          <a:blip r:embed="rId2">
            <a:extLst/>
          </a:blip>
          <a:srcRect t="7197" b="7196"/>
          <a:stretch>
            <a:fillRect/>
          </a:stretch>
        </p:blipFill>
        <p:spPr>
          <a:xfrm>
            <a:off x="181371" y="-231380"/>
            <a:ext cx="12641865" cy="7650793"/>
          </a:xfrm>
          <a:prstGeom prst="rect">
            <a:avLst/>
          </a:prstGeom>
        </p:spPr>
      </p:pic>
      <p:sp>
        <p:nvSpPr>
          <p:cNvPr id="173" name="Shape 173"/>
          <p:cNvSpPr>
            <a:spLocks noGrp="1"/>
          </p:cNvSpPr>
          <p:nvPr>
            <p:ph type="body" sz="quarter" idx="1"/>
          </p:nvPr>
        </p:nvSpPr>
        <p:spPr>
          <a:xfrm>
            <a:off x="4755620" y="7146963"/>
            <a:ext cx="7937492" cy="1917969"/>
          </a:xfrm>
          <a:prstGeom prst="rect">
            <a:avLst/>
          </a:prstGeom>
        </p:spPr>
        <p:txBody>
          <a:bodyPr>
            <a:normAutofit/>
          </a:bodyPr>
          <a:lstStyle/>
          <a:p>
            <a:pPr algn="l" defTabSz="886966">
              <a:lnSpc>
                <a:spcPct val="80000"/>
              </a:lnSpc>
              <a:spcBef>
                <a:spcPts val="400"/>
              </a:spcBef>
              <a:defRPr sz="1900">
                <a:latin typeface="+mj-lt"/>
                <a:ea typeface="+mj-ea"/>
                <a:cs typeface="+mj-cs"/>
                <a:sym typeface="Helvetica"/>
              </a:defRPr>
            </a:pPr>
            <a:r>
              <a:rPr dirty="0"/>
              <a:t>• </a:t>
            </a:r>
            <a:r>
              <a:rPr dirty="0" err="1"/>
              <a:t>En</a:t>
            </a:r>
            <a:r>
              <a:rPr dirty="0"/>
              <a:t> </a:t>
            </a:r>
            <a:r>
              <a:rPr dirty="0" err="1"/>
              <a:t>bild</a:t>
            </a:r>
            <a:r>
              <a:rPr dirty="0"/>
              <a:t> </a:t>
            </a:r>
            <a:r>
              <a:rPr dirty="0" err="1"/>
              <a:t>av</a:t>
            </a:r>
            <a:r>
              <a:rPr dirty="0"/>
              <a:t> </a:t>
            </a:r>
            <a:r>
              <a:rPr dirty="0" err="1"/>
              <a:t>att</a:t>
            </a:r>
            <a:r>
              <a:rPr dirty="0"/>
              <a:t> </a:t>
            </a:r>
            <a:r>
              <a:rPr u="sng" dirty="0" err="1"/>
              <a:t>alla</a:t>
            </a:r>
            <a:r>
              <a:rPr dirty="0"/>
              <a:t> </a:t>
            </a:r>
            <a:r>
              <a:rPr dirty="0" err="1"/>
              <a:t>anser</a:t>
            </a:r>
            <a:r>
              <a:rPr dirty="0"/>
              <a:t> </a:t>
            </a:r>
            <a:r>
              <a:rPr dirty="0" err="1"/>
              <a:t>att</a:t>
            </a:r>
            <a:r>
              <a:rPr dirty="0"/>
              <a:t> </a:t>
            </a:r>
            <a:r>
              <a:rPr dirty="0" err="1"/>
              <a:t>Östlig</a:t>
            </a:r>
            <a:r>
              <a:rPr dirty="0"/>
              <a:t> </a:t>
            </a:r>
            <a:r>
              <a:rPr dirty="0" err="1"/>
              <a:t>infart</a:t>
            </a:r>
            <a:r>
              <a:rPr dirty="0"/>
              <a:t> </a:t>
            </a:r>
            <a:r>
              <a:rPr dirty="0" err="1"/>
              <a:t>är</a:t>
            </a:r>
            <a:r>
              <a:rPr dirty="0"/>
              <a:t> </a:t>
            </a:r>
            <a:r>
              <a:rPr dirty="0" err="1"/>
              <a:t>enklare</a:t>
            </a:r>
            <a:endParaRPr dirty="0"/>
          </a:p>
          <a:p>
            <a:pPr algn="l" defTabSz="886966">
              <a:lnSpc>
                <a:spcPct val="80000"/>
              </a:lnSpc>
              <a:spcBef>
                <a:spcPts val="400"/>
              </a:spcBef>
              <a:defRPr sz="1900">
                <a:latin typeface="+mj-lt"/>
                <a:ea typeface="+mj-ea"/>
                <a:cs typeface="+mj-cs"/>
                <a:sym typeface="Helvetica"/>
              </a:defRPr>
            </a:pPr>
            <a:r>
              <a:rPr dirty="0"/>
              <a:t>• </a:t>
            </a:r>
            <a:r>
              <a:rPr dirty="0" err="1"/>
              <a:t>En</a:t>
            </a:r>
            <a:r>
              <a:rPr dirty="0"/>
              <a:t> </a:t>
            </a:r>
            <a:r>
              <a:rPr dirty="0" err="1"/>
              <a:t>bild</a:t>
            </a:r>
            <a:r>
              <a:rPr dirty="0"/>
              <a:t> </a:t>
            </a:r>
            <a:r>
              <a:rPr dirty="0" err="1"/>
              <a:t>av</a:t>
            </a:r>
            <a:r>
              <a:rPr dirty="0"/>
              <a:t> </a:t>
            </a:r>
            <a:r>
              <a:rPr dirty="0" err="1"/>
              <a:t>var</a:t>
            </a:r>
            <a:r>
              <a:rPr dirty="0"/>
              <a:t> ”</a:t>
            </a:r>
            <a:r>
              <a:rPr dirty="0" err="1"/>
              <a:t>majoritetsviljan</a:t>
            </a:r>
            <a:r>
              <a:rPr dirty="0"/>
              <a:t>” </a:t>
            </a:r>
            <a:r>
              <a:rPr dirty="0" err="1"/>
              <a:t>fanns</a:t>
            </a:r>
            <a:r>
              <a:rPr dirty="0"/>
              <a:t> </a:t>
            </a:r>
            <a:r>
              <a:rPr dirty="0" err="1"/>
              <a:t>redan</a:t>
            </a:r>
            <a:r>
              <a:rPr dirty="0"/>
              <a:t> </a:t>
            </a:r>
            <a:r>
              <a:rPr dirty="0" err="1"/>
              <a:t>från</a:t>
            </a:r>
            <a:r>
              <a:rPr dirty="0"/>
              <a:t> </a:t>
            </a:r>
            <a:r>
              <a:rPr dirty="0" err="1"/>
              <a:t>början</a:t>
            </a:r>
            <a:endParaRPr dirty="0"/>
          </a:p>
          <a:p>
            <a:pPr algn="l" defTabSz="886966">
              <a:lnSpc>
                <a:spcPct val="80000"/>
              </a:lnSpc>
              <a:spcBef>
                <a:spcPts val="400"/>
              </a:spcBef>
              <a:defRPr sz="1900">
                <a:latin typeface="+mj-lt"/>
                <a:ea typeface="+mj-ea"/>
                <a:cs typeface="+mj-cs"/>
                <a:sym typeface="Helvetica"/>
              </a:defRPr>
            </a:pPr>
            <a:r>
              <a:rPr dirty="0"/>
              <a:t>• </a:t>
            </a:r>
            <a:r>
              <a:rPr dirty="0" err="1"/>
              <a:t>Redan</a:t>
            </a:r>
            <a:r>
              <a:rPr dirty="0"/>
              <a:t> den </a:t>
            </a:r>
            <a:r>
              <a:rPr dirty="0" err="1"/>
              <a:t>första</a:t>
            </a:r>
            <a:r>
              <a:rPr dirty="0"/>
              <a:t> </a:t>
            </a:r>
            <a:r>
              <a:rPr dirty="0" err="1"/>
              <a:t>Workshopen</a:t>
            </a:r>
            <a:r>
              <a:rPr dirty="0"/>
              <a:t> </a:t>
            </a:r>
            <a:r>
              <a:rPr dirty="0" err="1"/>
              <a:t>präglades</a:t>
            </a:r>
            <a:r>
              <a:rPr dirty="0"/>
              <a:t> </a:t>
            </a:r>
            <a:r>
              <a:rPr dirty="0" err="1"/>
              <a:t>av</a:t>
            </a:r>
            <a:r>
              <a:rPr dirty="0"/>
              <a:t> </a:t>
            </a:r>
            <a:r>
              <a:rPr dirty="0" err="1"/>
              <a:t>detta</a:t>
            </a:r>
            <a:endParaRPr dirty="0"/>
          </a:p>
          <a:p>
            <a:pPr algn="l" defTabSz="886966">
              <a:lnSpc>
                <a:spcPct val="80000"/>
              </a:lnSpc>
              <a:spcBef>
                <a:spcPts val="400"/>
              </a:spcBef>
              <a:defRPr sz="1900">
                <a:latin typeface="+mj-lt"/>
                <a:ea typeface="+mj-ea"/>
                <a:cs typeface="+mj-cs"/>
                <a:sym typeface="Helvetica"/>
              </a:defRPr>
            </a:pPr>
            <a:r>
              <a:rPr dirty="0"/>
              <a:t>• </a:t>
            </a:r>
            <a:r>
              <a:rPr dirty="0" err="1"/>
              <a:t>Enklast</a:t>
            </a:r>
            <a:r>
              <a:rPr dirty="0"/>
              <a:t> </a:t>
            </a:r>
            <a:r>
              <a:rPr lang="sv-SE" dirty="0" smtClean="0"/>
              <a:t>för WSP </a:t>
            </a:r>
            <a:r>
              <a:rPr dirty="0" err="1" smtClean="0"/>
              <a:t>att</a:t>
            </a:r>
            <a:r>
              <a:rPr dirty="0" smtClean="0"/>
              <a:t> </a:t>
            </a:r>
            <a:r>
              <a:rPr dirty="0" err="1"/>
              <a:t>ge</a:t>
            </a:r>
            <a:r>
              <a:rPr dirty="0"/>
              <a:t> </a:t>
            </a:r>
            <a:r>
              <a:rPr dirty="0" err="1"/>
              <a:t>ett</a:t>
            </a:r>
            <a:r>
              <a:rPr dirty="0"/>
              <a:t> </a:t>
            </a:r>
            <a:r>
              <a:rPr dirty="0" err="1"/>
              <a:t>övertygande</a:t>
            </a:r>
            <a:r>
              <a:rPr dirty="0"/>
              <a:t> </a:t>
            </a:r>
            <a:r>
              <a:rPr dirty="0" err="1"/>
              <a:t>svar</a:t>
            </a:r>
            <a:r>
              <a:rPr dirty="0"/>
              <a:t> </a:t>
            </a:r>
            <a:r>
              <a:rPr dirty="0" err="1"/>
              <a:t>som</a:t>
            </a:r>
            <a:r>
              <a:rPr dirty="0"/>
              <a:t> </a:t>
            </a:r>
            <a:r>
              <a:rPr dirty="0" err="1"/>
              <a:t>passar</a:t>
            </a:r>
            <a:r>
              <a:rPr dirty="0"/>
              <a:t> </a:t>
            </a:r>
            <a:r>
              <a:rPr dirty="0" err="1"/>
              <a:t>beställaren</a:t>
            </a:r>
            <a:endParaRPr dirty="0"/>
          </a:p>
          <a:p>
            <a:pPr algn="l" defTabSz="886966">
              <a:lnSpc>
                <a:spcPct val="80000"/>
              </a:lnSpc>
              <a:spcBef>
                <a:spcPts val="400"/>
              </a:spcBef>
              <a:defRPr sz="1900">
                <a:latin typeface="+mj-lt"/>
                <a:ea typeface="+mj-ea"/>
                <a:cs typeface="+mj-cs"/>
                <a:sym typeface="Helvetica"/>
              </a:defRPr>
            </a:pPr>
            <a:r>
              <a:rPr dirty="0"/>
              <a:t>• </a:t>
            </a:r>
            <a:r>
              <a:rPr dirty="0" err="1"/>
              <a:t>Enligt</a:t>
            </a:r>
            <a:r>
              <a:rPr dirty="0"/>
              <a:t> min </a:t>
            </a:r>
            <a:r>
              <a:rPr dirty="0" err="1"/>
              <a:t>uppfattning</a:t>
            </a:r>
            <a:r>
              <a:rPr dirty="0"/>
              <a:t> </a:t>
            </a:r>
            <a:r>
              <a:rPr dirty="0" err="1"/>
              <a:t>är</a:t>
            </a:r>
            <a:r>
              <a:rPr dirty="0"/>
              <a:t> </a:t>
            </a:r>
            <a:r>
              <a:rPr dirty="0" err="1"/>
              <a:t>det</a:t>
            </a:r>
            <a:r>
              <a:rPr dirty="0"/>
              <a:t> </a:t>
            </a:r>
            <a:r>
              <a:rPr dirty="0" err="1"/>
              <a:t>en</a:t>
            </a:r>
            <a:r>
              <a:rPr dirty="0"/>
              <a:t> </a:t>
            </a:r>
            <a:r>
              <a:rPr dirty="0" err="1"/>
              <a:t>utredning</a:t>
            </a:r>
            <a:r>
              <a:rPr dirty="0"/>
              <a:t> med </a:t>
            </a:r>
            <a:r>
              <a:rPr dirty="0" err="1"/>
              <a:t>brister</a:t>
            </a:r>
            <a:endParaRPr dirty="0"/>
          </a:p>
          <a:p>
            <a:pPr algn="l" defTabSz="886966">
              <a:lnSpc>
                <a:spcPct val="80000"/>
              </a:lnSpc>
              <a:spcBef>
                <a:spcPts val="400"/>
              </a:spcBef>
              <a:defRPr sz="1900">
                <a:latin typeface="+mj-lt"/>
                <a:ea typeface="+mj-ea"/>
                <a:cs typeface="+mj-cs"/>
                <a:sym typeface="Helvetica"/>
              </a:defRPr>
            </a:pPr>
            <a:r>
              <a:rPr dirty="0"/>
              <a:t>• Den </a:t>
            </a:r>
            <a:r>
              <a:rPr dirty="0" err="1" smtClean="0"/>
              <a:t>har</a:t>
            </a:r>
            <a:r>
              <a:rPr lang="sv-SE" dirty="0" smtClean="0"/>
              <a:t> tyvärr</a:t>
            </a:r>
            <a:r>
              <a:rPr dirty="0" smtClean="0"/>
              <a:t> </a:t>
            </a:r>
            <a:r>
              <a:rPr dirty="0" err="1"/>
              <a:t>inte</a:t>
            </a:r>
            <a:r>
              <a:rPr dirty="0"/>
              <a:t> </a:t>
            </a:r>
            <a:r>
              <a:rPr dirty="0" err="1" smtClean="0"/>
              <a:t>blivit</a:t>
            </a:r>
            <a:r>
              <a:rPr lang="sv-SE" dirty="0" smtClean="0"/>
              <a:t>,</a:t>
            </a:r>
            <a:r>
              <a:rPr dirty="0" smtClean="0"/>
              <a:t> </a:t>
            </a:r>
            <a:r>
              <a:rPr dirty="0" err="1"/>
              <a:t>som</a:t>
            </a:r>
            <a:r>
              <a:rPr dirty="0"/>
              <a:t> </a:t>
            </a:r>
            <a:r>
              <a:rPr dirty="0" err="1" smtClean="0"/>
              <a:t>beställt</a:t>
            </a:r>
            <a:r>
              <a:rPr lang="sv-SE" dirty="0" smtClean="0"/>
              <a:t>,  </a:t>
            </a:r>
            <a:r>
              <a:rPr dirty="0" smtClean="0"/>
              <a:t> </a:t>
            </a:r>
            <a:r>
              <a:rPr dirty="0" err="1"/>
              <a:t>oberoende</a:t>
            </a:r>
            <a:r>
              <a:rPr dirty="0"/>
              <a:t> </a:t>
            </a:r>
            <a:r>
              <a:rPr dirty="0" err="1"/>
              <a:t>och</a:t>
            </a:r>
            <a:r>
              <a:rPr dirty="0"/>
              <a:t> </a:t>
            </a:r>
            <a:r>
              <a:rPr dirty="0" err="1"/>
              <a:t>opartisk</a:t>
            </a:r>
            <a:endParaRPr dirty="0"/>
          </a:p>
        </p:txBody>
      </p:sp>
      <p:sp>
        <p:nvSpPr>
          <p:cNvPr id="174" name="Shape 174"/>
          <p:cNvSpPr/>
          <p:nvPr/>
        </p:nvSpPr>
        <p:spPr>
          <a:xfrm>
            <a:off x="2964128" y="1107014"/>
            <a:ext cx="7076543"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914400">
              <a:defRPr>
                <a:latin typeface="Helvetica Light"/>
                <a:ea typeface="Helvetica Light"/>
                <a:cs typeface="Helvetica Light"/>
                <a:sym typeface="Helvetica Light"/>
              </a:defRPr>
            </a:lvl1pPr>
          </a:lstStyle>
          <a:p>
            <a:r>
              <a:t>Vad har all denna input gett WSP?</a:t>
            </a:r>
          </a:p>
        </p:txBody>
      </p:sp>
      <p:sp>
        <p:nvSpPr>
          <p:cNvPr id="175" name="Shape 175"/>
          <p:cNvSpPr/>
          <p:nvPr/>
        </p:nvSpPr>
        <p:spPr>
          <a:xfrm>
            <a:off x="4816041" y="1744838"/>
            <a:ext cx="3372718"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400" i="1">
                <a:latin typeface="Helvetica Light"/>
                <a:ea typeface="Helvetica Light"/>
                <a:cs typeface="Helvetica Light"/>
                <a:sym typeface="Helvetica Light"/>
              </a:defRPr>
            </a:lvl1pPr>
          </a:lstStyle>
          <a:p>
            <a:r>
              <a:rPr sz="1800" dirty="0"/>
              <a:t>(</a:t>
            </a:r>
            <a:r>
              <a:rPr sz="1800" dirty="0" err="1"/>
              <a:t>allt</a:t>
            </a:r>
            <a:r>
              <a:rPr sz="1800" dirty="0"/>
              <a:t> </a:t>
            </a:r>
            <a:r>
              <a:rPr sz="1800" dirty="0" err="1"/>
              <a:t>enligt</a:t>
            </a:r>
            <a:r>
              <a:rPr sz="1800" dirty="0"/>
              <a:t> mina </a:t>
            </a:r>
            <a:r>
              <a:rPr sz="1800" dirty="0" err="1"/>
              <a:t>egna</a:t>
            </a:r>
            <a:r>
              <a:rPr sz="1800" dirty="0"/>
              <a:t> </a:t>
            </a:r>
            <a:r>
              <a:rPr sz="1800" dirty="0" err="1"/>
              <a:t>tolkningar</a:t>
            </a:r>
            <a:r>
              <a:rPr sz="1800" dirty="0"/>
              <a:t>)</a:t>
            </a:r>
          </a:p>
        </p:txBody>
      </p:sp>
      <p:sp>
        <p:nvSpPr>
          <p:cNvPr id="6" name="Shape 150"/>
          <p:cNvSpPr/>
          <p:nvPr/>
        </p:nvSpPr>
        <p:spPr>
          <a:xfrm>
            <a:off x="2122997" y="8881856"/>
            <a:ext cx="8758809" cy="53347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Light"/>
                <a:ea typeface="Helvetica Light"/>
                <a:cs typeface="Helvetica Light"/>
                <a:sym typeface="Helvetica Light"/>
              </a:defRPr>
            </a:lvl1pPr>
          </a:lstStyle>
          <a:p>
            <a:r>
              <a:rPr sz="2800" dirty="0" err="1"/>
              <a:t>Det</a:t>
            </a:r>
            <a:r>
              <a:rPr sz="2800" dirty="0"/>
              <a:t> </a:t>
            </a:r>
            <a:r>
              <a:rPr sz="2800" dirty="0" err="1"/>
              <a:t>hela</a:t>
            </a:r>
            <a:r>
              <a:rPr sz="2800" dirty="0"/>
              <a:t> </a:t>
            </a:r>
            <a:r>
              <a:rPr sz="2800" dirty="0" err="1"/>
              <a:t>känns</a:t>
            </a:r>
            <a:r>
              <a:rPr sz="2800" dirty="0"/>
              <a:t> </a:t>
            </a:r>
            <a:r>
              <a:rPr sz="2800" dirty="0" err="1"/>
              <a:t>som</a:t>
            </a:r>
            <a:r>
              <a:rPr sz="2800" dirty="0"/>
              <a:t> </a:t>
            </a:r>
            <a:r>
              <a:rPr lang="sv-SE" sz="2800" dirty="0" smtClean="0"/>
              <a:t>att det blev </a:t>
            </a:r>
            <a:r>
              <a:rPr sz="2800" dirty="0" err="1" smtClean="0"/>
              <a:t>ett</a:t>
            </a:r>
            <a:r>
              <a:rPr sz="2800" dirty="0" smtClean="0"/>
              <a:t> </a:t>
            </a:r>
            <a:r>
              <a:rPr sz="2800" dirty="0" err="1"/>
              <a:t>beställningsarbete</a:t>
            </a:r>
            <a:r>
              <a:rPr sz="2800" dirty="0"/>
              <a:t>!</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p:nvPr/>
        </p:nvSpPr>
        <p:spPr>
          <a:xfrm>
            <a:off x="718940" y="5164273"/>
            <a:ext cx="11899764" cy="20415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914400">
              <a:defRPr sz="2100">
                <a:solidFill>
                  <a:srgbClr val="1F497D"/>
                </a:solidFill>
              </a:defRPr>
            </a:pPr>
            <a:r>
              <a:rPr dirty="0"/>
              <a:t>”Ja, vi tog </a:t>
            </a:r>
            <a:r>
              <a:rPr dirty="0" err="1"/>
              <a:t>en</a:t>
            </a:r>
            <a:r>
              <a:rPr dirty="0"/>
              <a:t> </a:t>
            </a:r>
            <a:r>
              <a:rPr dirty="0" err="1"/>
              <a:t>direktkontakt</a:t>
            </a:r>
            <a:r>
              <a:rPr dirty="0"/>
              <a:t> med </a:t>
            </a:r>
            <a:r>
              <a:rPr dirty="0" err="1"/>
              <a:t>konsulterna</a:t>
            </a:r>
            <a:r>
              <a:rPr dirty="0"/>
              <a:t> </a:t>
            </a:r>
            <a:r>
              <a:rPr dirty="0" err="1"/>
              <a:t>och</a:t>
            </a:r>
            <a:r>
              <a:rPr dirty="0"/>
              <a:t> Carl-Johan </a:t>
            </a:r>
            <a:endParaRPr lang="sv-SE" dirty="0" smtClean="0"/>
          </a:p>
          <a:p>
            <a:pPr defTabSz="914400">
              <a:defRPr sz="2100">
                <a:solidFill>
                  <a:srgbClr val="1F497D"/>
                </a:solidFill>
              </a:defRPr>
            </a:pPr>
            <a:r>
              <a:rPr dirty="0" err="1" smtClean="0"/>
              <a:t>för</a:t>
            </a:r>
            <a:r>
              <a:rPr dirty="0" smtClean="0"/>
              <a:t> </a:t>
            </a:r>
            <a:r>
              <a:rPr dirty="0" err="1"/>
              <a:t>att</a:t>
            </a:r>
            <a:r>
              <a:rPr dirty="0"/>
              <a:t> </a:t>
            </a:r>
            <a:r>
              <a:rPr dirty="0" err="1"/>
              <a:t>lyfta</a:t>
            </a:r>
            <a:r>
              <a:rPr dirty="0"/>
              <a:t> </a:t>
            </a:r>
            <a:r>
              <a:rPr dirty="0" err="1"/>
              <a:t>Trafikverkets</a:t>
            </a:r>
            <a:r>
              <a:rPr dirty="0"/>
              <a:t> </a:t>
            </a:r>
            <a:r>
              <a:rPr dirty="0" err="1"/>
              <a:t>reservationer</a:t>
            </a:r>
            <a:r>
              <a:rPr dirty="0"/>
              <a:t> </a:t>
            </a:r>
            <a:r>
              <a:rPr dirty="0" err="1"/>
              <a:t>efter</a:t>
            </a:r>
            <a:r>
              <a:rPr dirty="0"/>
              <a:t> </a:t>
            </a:r>
            <a:r>
              <a:rPr dirty="0" err="1"/>
              <a:t>workshopen</a:t>
            </a:r>
            <a:r>
              <a:rPr dirty="0"/>
              <a:t>. </a:t>
            </a:r>
            <a:endParaRPr lang="sv-SE" dirty="0" smtClean="0"/>
          </a:p>
          <a:p>
            <a:pPr defTabSz="914400">
              <a:defRPr sz="2100">
                <a:solidFill>
                  <a:srgbClr val="1F497D"/>
                </a:solidFill>
              </a:defRPr>
            </a:pPr>
            <a:r>
              <a:rPr dirty="0" err="1" smtClean="0"/>
              <a:t>Framförallt</a:t>
            </a:r>
            <a:r>
              <a:rPr dirty="0" smtClean="0"/>
              <a:t> </a:t>
            </a:r>
            <a:r>
              <a:rPr dirty="0" err="1"/>
              <a:t>saknade</a:t>
            </a:r>
            <a:r>
              <a:rPr dirty="0"/>
              <a:t> vi </a:t>
            </a:r>
            <a:r>
              <a:rPr dirty="0" err="1"/>
              <a:t>en</a:t>
            </a:r>
            <a:r>
              <a:rPr dirty="0"/>
              <a:t> </a:t>
            </a:r>
            <a:r>
              <a:rPr dirty="0" err="1"/>
              <a:t>förankring</a:t>
            </a:r>
            <a:r>
              <a:rPr dirty="0"/>
              <a:t> </a:t>
            </a:r>
            <a:r>
              <a:rPr dirty="0" err="1"/>
              <a:t>av</a:t>
            </a:r>
            <a:r>
              <a:rPr dirty="0"/>
              <a:t> de </a:t>
            </a:r>
            <a:r>
              <a:rPr dirty="0" err="1"/>
              <a:t>mål</a:t>
            </a:r>
            <a:r>
              <a:rPr dirty="0"/>
              <a:t>- </a:t>
            </a:r>
            <a:r>
              <a:rPr dirty="0" err="1"/>
              <a:t>och</a:t>
            </a:r>
            <a:r>
              <a:rPr dirty="0"/>
              <a:t> </a:t>
            </a:r>
            <a:r>
              <a:rPr dirty="0" err="1"/>
              <a:t>problembilder</a:t>
            </a:r>
            <a:r>
              <a:rPr dirty="0"/>
              <a:t> </a:t>
            </a:r>
            <a:r>
              <a:rPr dirty="0" err="1"/>
              <a:t>som</a:t>
            </a:r>
            <a:r>
              <a:rPr dirty="0"/>
              <a:t> </a:t>
            </a:r>
            <a:r>
              <a:rPr dirty="0" err="1"/>
              <a:t>alla</a:t>
            </a:r>
            <a:r>
              <a:rPr dirty="0"/>
              <a:t> </a:t>
            </a:r>
            <a:r>
              <a:rPr dirty="0" err="1"/>
              <a:t>alternativ</a:t>
            </a:r>
            <a:r>
              <a:rPr dirty="0"/>
              <a:t> </a:t>
            </a:r>
            <a:r>
              <a:rPr dirty="0" err="1"/>
              <a:t>vägdes</a:t>
            </a:r>
            <a:r>
              <a:rPr dirty="0"/>
              <a:t> mot.”</a:t>
            </a:r>
          </a:p>
          <a:p>
            <a:pPr defTabSz="914400">
              <a:defRPr sz="2100">
                <a:solidFill>
                  <a:srgbClr val="1F497D"/>
                </a:solidFill>
              </a:defRPr>
            </a:pPr>
            <a:endParaRPr dirty="0"/>
          </a:p>
          <a:p>
            <a:pPr defTabSz="457200">
              <a:defRPr sz="2100"/>
            </a:pPr>
            <a:r>
              <a:rPr dirty="0"/>
              <a:t>"</a:t>
            </a:r>
            <a:r>
              <a:rPr dirty="0">
                <a:solidFill>
                  <a:srgbClr val="1E497D"/>
                </a:solidFill>
              </a:rPr>
              <a:t>Jag </a:t>
            </a:r>
            <a:r>
              <a:rPr dirty="0" err="1">
                <a:solidFill>
                  <a:srgbClr val="1E497D"/>
                </a:solidFill>
              </a:rPr>
              <a:t>kan</a:t>
            </a:r>
            <a:r>
              <a:rPr dirty="0">
                <a:solidFill>
                  <a:srgbClr val="1E497D"/>
                </a:solidFill>
              </a:rPr>
              <a:t> </a:t>
            </a:r>
            <a:r>
              <a:rPr dirty="0" err="1">
                <a:solidFill>
                  <a:srgbClr val="1E497D"/>
                </a:solidFill>
              </a:rPr>
              <a:t>inte</a:t>
            </a:r>
            <a:r>
              <a:rPr dirty="0">
                <a:solidFill>
                  <a:srgbClr val="1E497D"/>
                </a:solidFill>
              </a:rPr>
              <a:t> </a:t>
            </a:r>
            <a:r>
              <a:rPr dirty="0" err="1">
                <a:solidFill>
                  <a:srgbClr val="1E497D"/>
                </a:solidFill>
              </a:rPr>
              <a:t>minnas</a:t>
            </a:r>
            <a:r>
              <a:rPr dirty="0">
                <a:solidFill>
                  <a:srgbClr val="1E497D"/>
                </a:solidFill>
              </a:rPr>
              <a:t> </a:t>
            </a:r>
            <a:r>
              <a:rPr dirty="0" err="1">
                <a:solidFill>
                  <a:srgbClr val="1E497D"/>
                </a:solidFill>
              </a:rPr>
              <a:t>att</a:t>
            </a:r>
            <a:r>
              <a:rPr dirty="0">
                <a:solidFill>
                  <a:srgbClr val="1E497D"/>
                </a:solidFill>
              </a:rPr>
              <a:t> vi </a:t>
            </a:r>
            <a:r>
              <a:rPr dirty="0" err="1">
                <a:solidFill>
                  <a:srgbClr val="1E497D"/>
                </a:solidFill>
              </a:rPr>
              <a:t>varit</a:t>
            </a:r>
            <a:r>
              <a:rPr dirty="0">
                <a:solidFill>
                  <a:srgbClr val="1E497D"/>
                </a:solidFill>
              </a:rPr>
              <a:t> </a:t>
            </a:r>
            <a:r>
              <a:rPr dirty="0" err="1">
                <a:solidFill>
                  <a:srgbClr val="1E497D"/>
                </a:solidFill>
              </a:rPr>
              <a:t>i</a:t>
            </a:r>
            <a:r>
              <a:rPr dirty="0">
                <a:solidFill>
                  <a:srgbClr val="1E497D"/>
                </a:solidFill>
              </a:rPr>
              <a:t> </a:t>
            </a:r>
            <a:r>
              <a:rPr dirty="0" err="1">
                <a:solidFill>
                  <a:srgbClr val="1E497D"/>
                </a:solidFill>
              </a:rPr>
              <a:t>situationen</a:t>
            </a:r>
            <a:r>
              <a:rPr dirty="0">
                <a:solidFill>
                  <a:srgbClr val="1E497D"/>
                </a:solidFill>
              </a:rPr>
              <a:t> </a:t>
            </a:r>
            <a:r>
              <a:rPr dirty="0" err="1">
                <a:solidFill>
                  <a:srgbClr val="1E497D"/>
                </a:solidFill>
              </a:rPr>
              <a:t>att</a:t>
            </a:r>
            <a:r>
              <a:rPr dirty="0">
                <a:solidFill>
                  <a:srgbClr val="1E497D"/>
                </a:solidFill>
              </a:rPr>
              <a:t> </a:t>
            </a:r>
            <a:r>
              <a:rPr dirty="0" err="1">
                <a:solidFill>
                  <a:srgbClr val="1E497D"/>
                </a:solidFill>
              </a:rPr>
              <a:t>en</a:t>
            </a:r>
            <a:r>
              <a:rPr dirty="0">
                <a:solidFill>
                  <a:srgbClr val="1E497D"/>
                </a:solidFill>
              </a:rPr>
              <a:t> </a:t>
            </a:r>
            <a:r>
              <a:rPr dirty="0" err="1">
                <a:solidFill>
                  <a:srgbClr val="1E497D"/>
                </a:solidFill>
              </a:rPr>
              <a:t>kommun</a:t>
            </a:r>
            <a:r>
              <a:rPr dirty="0">
                <a:solidFill>
                  <a:srgbClr val="1E497D"/>
                </a:solidFill>
              </a:rPr>
              <a:t> </a:t>
            </a:r>
            <a:r>
              <a:rPr dirty="0" err="1">
                <a:solidFill>
                  <a:srgbClr val="1E497D"/>
                </a:solidFill>
              </a:rPr>
              <a:t>byggt</a:t>
            </a:r>
            <a:r>
              <a:rPr dirty="0">
                <a:solidFill>
                  <a:srgbClr val="1E497D"/>
                </a:solidFill>
              </a:rPr>
              <a:t> </a:t>
            </a:r>
            <a:r>
              <a:rPr dirty="0" err="1">
                <a:solidFill>
                  <a:srgbClr val="1E497D"/>
                </a:solidFill>
              </a:rPr>
              <a:t>en</a:t>
            </a:r>
            <a:r>
              <a:rPr dirty="0">
                <a:solidFill>
                  <a:srgbClr val="1E497D"/>
                </a:solidFill>
              </a:rPr>
              <a:t> </a:t>
            </a:r>
            <a:r>
              <a:rPr dirty="0" err="1">
                <a:solidFill>
                  <a:srgbClr val="1E497D"/>
                </a:solidFill>
              </a:rPr>
              <a:t>väg</a:t>
            </a:r>
            <a:r>
              <a:rPr dirty="0">
                <a:solidFill>
                  <a:srgbClr val="1E497D"/>
                </a:solidFill>
              </a:rPr>
              <a:t> med </a:t>
            </a:r>
            <a:r>
              <a:rPr dirty="0" err="1">
                <a:solidFill>
                  <a:srgbClr val="1E497D"/>
                </a:solidFill>
              </a:rPr>
              <a:t>stöd</a:t>
            </a:r>
            <a:r>
              <a:rPr dirty="0">
                <a:solidFill>
                  <a:srgbClr val="1E497D"/>
                </a:solidFill>
              </a:rPr>
              <a:t> </a:t>
            </a:r>
            <a:r>
              <a:rPr dirty="0" err="1">
                <a:solidFill>
                  <a:srgbClr val="1E497D"/>
                </a:solidFill>
              </a:rPr>
              <a:t>av</a:t>
            </a:r>
            <a:r>
              <a:rPr dirty="0">
                <a:solidFill>
                  <a:srgbClr val="1E497D"/>
                </a:solidFill>
              </a:rPr>
              <a:t> </a:t>
            </a:r>
            <a:r>
              <a:rPr dirty="0" err="1">
                <a:solidFill>
                  <a:srgbClr val="1E497D"/>
                </a:solidFill>
              </a:rPr>
              <a:t>detaljplan</a:t>
            </a:r>
            <a:r>
              <a:rPr dirty="0">
                <a:solidFill>
                  <a:srgbClr val="1E497D"/>
                </a:solidFill>
              </a:rPr>
              <a:t> </a:t>
            </a:r>
            <a:r>
              <a:rPr dirty="0" err="1">
                <a:solidFill>
                  <a:srgbClr val="1E497D"/>
                </a:solidFill>
              </a:rPr>
              <a:t>som</a:t>
            </a:r>
            <a:r>
              <a:rPr dirty="0">
                <a:solidFill>
                  <a:srgbClr val="1E497D"/>
                </a:solidFill>
              </a:rPr>
              <a:t> de sedan </a:t>
            </a:r>
            <a:r>
              <a:rPr dirty="0" err="1">
                <a:solidFill>
                  <a:srgbClr val="1E497D"/>
                </a:solidFill>
              </a:rPr>
              <a:t>menar</a:t>
            </a:r>
            <a:r>
              <a:rPr dirty="0">
                <a:solidFill>
                  <a:srgbClr val="1E497D"/>
                </a:solidFill>
              </a:rPr>
              <a:t> </a:t>
            </a:r>
            <a:r>
              <a:rPr dirty="0" err="1">
                <a:solidFill>
                  <a:srgbClr val="1E497D"/>
                </a:solidFill>
              </a:rPr>
              <a:t>ska</a:t>
            </a:r>
            <a:r>
              <a:rPr dirty="0">
                <a:solidFill>
                  <a:srgbClr val="1E497D"/>
                </a:solidFill>
              </a:rPr>
              <a:t> </a:t>
            </a:r>
            <a:r>
              <a:rPr dirty="0" err="1">
                <a:solidFill>
                  <a:srgbClr val="1E497D"/>
                </a:solidFill>
              </a:rPr>
              <a:t>pekas</a:t>
            </a:r>
            <a:r>
              <a:rPr dirty="0">
                <a:solidFill>
                  <a:srgbClr val="1E497D"/>
                </a:solidFill>
              </a:rPr>
              <a:t> </a:t>
            </a:r>
            <a:r>
              <a:rPr dirty="0" err="1">
                <a:solidFill>
                  <a:srgbClr val="1E497D"/>
                </a:solidFill>
              </a:rPr>
              <a:t>ut</a:t>
            </a:r>
            <a:r>
              <a:rPr dirty="0">
                <a:solidFill>
                  <a:srgbClr val="1E497D"/>
                </a:solidFill>
              </a:rPr>
              <a:t> </a:t>
            </a:r>
            <a:r>
              <a:rPr dirty="0" err="1">
                <a:solidFill>
                  <a:srgbClr val="1E497D"/>
                </a:solidFill>
              </a:rPr>
              <a:t>som</a:t>
            </a:r>
            <a:r>
              <a:rPr dirty="0">
                <a:solidFill>
                  <a:srgbClr val="1E497D"/>
                </a:solidFill>
              </a:rPr>
              <a:t> </a:t>
            </a:r>
            <a:r>
              <a:rPr dirty="0" err="1">
                <a:solidFill>
                  <a:srgbClr val="1E497D"/>
                </a:solidFill>
              </a:rPr>
              <a:t>riksintresse</a:t>
            </a:r>
            <a:r>
              <a:rPr dirty="0">
                <a:solidFill>
                  <a:srgbClr val="1E497D"/>
                </a:solidFill>
              </a:rPr>
              <a:t> </a:t>
            </a:r>
            <a:r>
              <a:rPr dirty="0" err="1">
                <a:solidFill>
                  <a:srgbClr val="1E497D"/>
                </a:solidFill>
              </a:rPr>
              <a:t>för</a:t>
            </a:r>
            <a:r>
              <a:rPr dirty="0">
                <a:solidFill>
                  <a:srgbClr val="1E497D"/>
                </a:solidFill>
              </a:rPr>
              <a:t> </a:t>
            </a:r>
            <a:r>
              <a:rPr dirty="0" err="1">
                <a:solidFill>
                  <a:srgbClr val="1E497D"/>
                </a:solidFill>
              </a:rPr>
              <a:t>kommunikation</a:t>
            </a:r>
            <a:r>
              <a:rPr dirty="0">
                <a:solidFill>
                  <a:srgbClr val="1E497D"/>
                </a:solidFill>
              </a:rPr>
              <a:t>."</a:t>
            </a:r>
          </a:p>
        </p:txBody>
      </p:sp>
      <p:sp>
        <p:nvSpPr>
          <p:cNvPr id="178" name="Shape 178"/>
          <p:cNvSpPr/>
          <p:nvPr/>
        </p:nvSpPr>
        <p:spPr>
          <a:xfrm>
            <a:off x="1922197" y="1183215"/>
            <a:ext cx="9160406" cy="6477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a:latin typeface="Helvetica Light"/>
                <a:ea typeface="Helvetica Light"/>
                <a:cs typeface="Helvetica Light"/>
                <a:sym typeface="Helvetica Light"/>
              </a:defRPr>
            </a:lvl1pPr>
          </a:lstStyle>
          <a:p>
            <a:r>
              <a:t>Vad säger Trafikverket och länsstyrelsen?</a:t>
            </a:r>
          </a:p>
        </p:txBody>
      </p:sp>
      <p:sp>
        <p:nvSpPr>
          <p:cNvPr id="179" name="Shape 179"/>
          <p:cNvSpPr/>
          <p:nvPr/>
        </p:nvSpPr>
        <p:spPr>
          <a:xfrm>
            <a:off x="1695517" y="7399866"/>
            <a:ext cx="9946610" cy="1219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defTabSz="914400">
              <a:defRPr sz="1800"/>
            </a:pPr>
            <a:r>
              <a:rPr dirty="0"/>
              <a:t>I WSPs </a:t>
            </a:r>
            <a:r>
              <a:rPr dirty="0" err="1"/>
              <a:t>utredning</a:t>
            </a:r>
            <a:r>
              <a:rPr dirty="0"/>
              <a:t> </a:t>
            </a:r>
            <a:r>
              <a:rPr dirty="0" err="1"/>
              <a:t>finns</a:t>
            </a:r>
            <a:r>
              <a:rPr dirty="0"/>
              <a:t> </a:t>
            </a:r>
            <a:r>
              <a:rPr b="1" dirty="0" err="1">
                <a:solidFill>
                  <a:schemeClr val="accent5"/>
                </a:solidFill>
              </a:rPr>
              <a:t>inget</a:t>
            </a:r>
            <a:r>
              <a:rPr dirty="0"/>
              <a:t> </a:t>
            </a:r>
            <a:r>
              <a:rPr dirty="0" err="1"/>
              <a:t>av</a:t>
            </a:r>
            <a:r>
              <a:rPr dirty="0"/>
              <a:t> </a:t>
            </a:r>
            <a:r>
              <a:rPr dirty="0" err="1"/>
              <a:t>hur</a:t>
            </a:r>
            <a:r>
              <a:rPr dirty="0"/>
              <a:t> man </a:t>
            </a:r>
            <a:r>
              <a:rPr dirty="0" err="1"/>
              <a:t>kunnat</a:t>
            </a:r>
            <a:r>
              <a:rPr dirty="0"/>
              <a:t> </a:t>
            </a:r>
            <a:r>
              <a:rPr dirty="0" err="1"/>
              <a:t>möta</a:t>
            </a:r>
            <a:r>
              <a:rPr dirty="0"/>
              <a:t> </a:t>
            </a:r>
            <a:r>
              <a:rPr dirty="0" err="1"/>
              <a:t>länsstyrelsens</a:t>
            </a:r>
            <a:r>
              <a:rPr dirty="0"/>
              <a:t> </a:t>
            </a:r>
            <a:r>
              <a:rPr dirty="0" err="1"/>
              <a:t>och</a:t>
            </a:r>
            <a:r>
              <a:rPr dirty="0"/>
              <a:t> </a:t>
            </a:r>
            <a:r>
              <a:rPr dirty="0" err="1"/>
              <a:t>Trafikverkets</a:t>
            </a:r>
            <a:r>
              <a:rPr dirty="0"/>
              <a:t> </a:t>
            </a:r>
            <a:r>
              <a:rPr dirty="0" err="1"/>
              <a:t>tidigare</a:t>
            </a:r>
            <a:r>
              <a:rPr dirty="0"/>
              <a:t> </a:t>
            </a:r>
            <a:r>
              <a:rPr dirty="0" err="1"/>
              <a:t>negativa</a:t>
            </a:r>
            <a:r>
              <a:rPr dirty="0"/>
              <a:t> </a:t>
            </a:r>
            <a:r>
              <a:rPr dirty="0" err="1"/>
              <a:t>inställning</a:t>
            </a:r>
            <a:r>
              <a:rPr dirty="0"/>
              <a:t> till </a:t>
            </a:r>
            <a:r>
              <a:rPr dirty="0" err="1"/>
              <a:t>Östlig</a:t>
            </a:r>
            <a:r>
              <a:rPr dirty="0"/>
              <a:t> </a:t>
            </a:r>
            <a:r>
              <a:rPr dirty="0" err="1"/>
              <a:t>infart</a:t>
            </a:r>
            <a:r>
              <a:rPr dirty="0"/>
              <a:t>. </a:t>
            </a:r>
            <a:r>
              <a:rPr dirty="0" err="1"/>
              <a:t>Ändå</a:t>
            </a:r>
            <a:r>
              <a:rPr dirty="0"/>
              <a:t> </a:t>
            </a:r>
            <a:r>
              <a:rPr dirty="0" err="1"/>
              <a:t>påstår</a:t>
            </a:r>
            <a:r>
              <a:rPr dirty="0"/>
              <a:t> man </a:t>
            </a:r>
            <a:r>
              <a:rPr dirty="0" err="1"/>
              <a:t>att</a:t>
            </a:r>
            <a:r>
              <a:rPr dirty="0"/>
              <a:t> </a:t>
            </a:r>
            <a:r>
              <a:rPr dirty="0" err="1"/>
              <a:t>det</a:t>
            </a:r>
            <a:r>
              <a:rPr dirty="0"/>
              <a:t> </a:t>
            </a:r>
            <a:r>
              <a:rPr dirty="0" err="1"/>
              <a:t>är</a:t>
            </a:r>
            <a:r>
              <a:rPr dirty="0"/>
              <a:t> </a:t>
            </a:r>
            <a:r>
              <a:rPr dirty="0" err="1"/>
              <a:t>möjligt</a:t>
            </a:r>
            <a:r>
              <a:rPr dirty="0"/>
              <a:t> </a:t>
            </a:r>
            <a:r>
              <a:rPr dirty="0" err="1"/>
              <a:t>genomföra</a:t>
            </a:r>
            <a:r>
              <a:rPr dirty="0"/>
              <a:t> med </a:t>
            </a:r>
            <a:r>
              <a:rPr dirty="0" err="1"/>
              <a:t>en</a:t>
            </a:r>
            <a:r>
              <a:rPr dirty="0"/>
              <a:t> </a:t>
            </a:r>
            <a:r>
              <a:rPr dirty="0" err="1"/>
              <a:t>tidsplan</a:t>
            </a:r>
            <a:r>
              <a:rPr dirty="0"/>
              <a:t> </a:t>
            </a:r>
            <a:r>
              <a:rPr dirty="0" err="1"/>
              <a:t>på</a:t>
            </a:r>
            <a:r>
              <a:rPr dirty="0"/>
              <a:t> 6 </a:t>
            </a:r>
            <a:r>
              <a:rPr dirty="0" err="1"/>
              <a:t>år</a:t>
            </a:r>
            <a:r>
              <a:rPr dirty="0"/>
              <a:t>. </a:t>
            </a:r>
            <a:r>
              <a:rPr dirty="0" err="1"/>
              <a:t>Det</a:t>
            </a:r>
            <a:r>
              <a:rPr dirty="0"/>
              <a:t> </a:t>
            </a:r>
            <a:r>
              <a:rPr dirty="0" err="1"/>
              <a:t>går</a:t>
            </a:r>
            <a:r>
              <a:rPr dirty="0"/>
              <a:t> </a:t>
            </a:r>
            <a:r>
              <a:rPr dirty="0" err="1"/>
              <a:t>inte</a:t>
            </a:r>
            <a:r>
              <a:rPr dirty="0"/>
              <a:t> </a:t>
            </a:r>
            <a:r>
              <a:rPr dirty="0" err="1"/>
              <a:t>att</a:t>
            </a:r>
            <a:r>
              <a:rPr dirty="0"/>
              <a:t> </a:t>
            </a:r>
            <a:r>
              <a:rPr dirty="0" err="1"/>
              <a:t>bygga</a:t>
            </a:r>
            <a:r>
              <a:rPr dirty="0"/>
              <a:t> </a:t>
            </a:r>
            <a:r>
              <a:rPr dirty="0" err="1"/>
              <a:t>Östlig</a:t>
            </a:r>
            <a:r>
              <a:rPr dirty="0"/>
              <a:t> </a:t>
            </a:r>
            <a:r>
              <a:rPr dirty="0" err="1"/>
              <a:t>infart</a:t>
            </a:r>
            <a:r>
              <a:rPr dirty="0"/>
              <a:t> </a:t>
            </a:r>
            <a:r>
              <a:rPr dirty="0" err="1"/>
              <a:t>alls</a:t>
            </a:r>
            <a:r>
              <a:rPr dirty="0"/>
              <a:t> om </a:t>
            </a:r>
            <a:r>
              <a:rPr dirty="0" err="1"/>
              <a:t>inte</a:t>
            </a:r>
            <a:r>
              <a:rPr dirty="0"/>
              <a:t> </a:t>
            </a:r>
            <a:r>
              <a:rPr dirty="0" err="1"/>
              <a:t>statliga</a:t>
            </a:r>
            <a:r>
              <a:rPr dirty="0"/>
              <a:t> </a:t>
            </a:r>
            <a:r>
              <a:rPr dirty="0" err="1"/>
              <a:t>myndigheter</a:t>
            </a:r>
            <a:r>
              <a:rPr dirty="0"/>
              <a:t> </a:t>
            </a:r>
            <a:r>
              <a:rPr dirty="0" err="1"/>
              <a:t>accepterar</a:t>
            </a:r>
            <a:r>
              <a:rPr dirty="0"/>
              <a:t>. </a:t>
            </a:r>
            <a:endParaRPr lang="sv-SE" dirty="0" smtClean="0"/>
          </a:p>
          <a:p>
            <a:pPr algn="l" defTabSz="914400">
              <a:defRPr sz="1800"/>
            </a:pPr>
            <a:r>
              <a:rPr dirty="0" err="1" smtClean="0"/>
              <a:t>Det</a:t>
            </a:r>
            <a:r>
              <a:rPr dirty="0" smtClean="0"/>
              <a:t> </a:t>
            </a:r>
            <a:r>
              <a:rPr dirty="0" err="1"/>
              <a:t>saknas</a:t>
            </a:r>
            <a:r>
              <a:rPr dirty="0"/>
              <a:t> </a:t>
            </a:r>
            <a:r>
              <a:rPr dirty="0" err="1"/>
              <a:t>svar</a:t>
            </a:r>
            <a:r>
              <a:rPr dirty="0"/>
              <a:t> </a:t>
            </a:r>
            <a:r>
              <a:rPr dirty="0" err="1"/>
              <a:t>eller</a:t>
            </a:r>
            <a:r>
              <a:rPr dirty="0"/>
              <a:t> </a:t>
            </a:r>
            <a:r>
              <a:rPr dirty="0" err="1"/>
              <a:t>idéer</a:t>
            </a:r>
            <a:r>
              <a:rPr dirty="0"/>
              <a:t> </a:t>
            </a:r>
            <a:r>
              <a:rPr dirty="0" err="1"/>
              <a:t>från</a:t>
            </a:r>
            <a:r>
              <a:rPr dirty="0"/>
              <a:t> WSP </a:t>
            </a:r>
            <a:r>
              <a:rPr dirty="0" err="1"/>
              <a:t>på</a:t>
            </a:r>
            <a:r>
              <a:rPr dirty="0"/>
              <a:t> </a:t>
            </a:r>
            <a:r>
              <a:rPr dirty="0" err="1"/>
              <a:t>en</a:t>
            </a:r>
            <a:r>
              <a:rPr dirty="0"/>
              <a:t> </a:t>
            </a:r>
            <a:r>
              <a:rPr dirty="0" err="1"/>
              <a:t>tänkbar</a:t>
            </a:r>
            <a:r>
              <a:rPr dirty="0"/>
              <a:t> </a:t>
            </a:r>
            <a:r>
              <a:rPr dirty="0" err="1"/>
              <a:t>lösning</a:t>
            </a:r>
            <a:r>
              <a:rPr dirty="0"/>
              <a:t> </a:t>
            </a:r>
            <a:r>
              <a:rPr dirty="0" err="1"/>
              <a:t>i</a:t>
            </a:r>
            <a:r>
              <a:rPr dirty="0"/>
              <a:t> </a:t>
            </a:r>
            <a:r>
              <a:rPr dirty="0" err="1"/>
              <a:t>denna</a:t>
            </a:r>
            <a:r>
              <a:rPr dirty="0"/>
              <a:t> </a:t>
            </a:r>
            <a:r>
              <a:rPr dirty="0" err="1"/>
              <a:t>problematik</a:t>
            </a:r>
            <a:r>
              <a:rPr dirty="0"/>
              <a:t>.</a:t>
            </a:r>
          </a:p>
        </p:txBody>
      </p:sp>
      <p:sp>
        <p:nvSpPr>
          <p:cNvPr id="180" name="Shape 180"/>
          <p:cNvSpPr/>
          <p:nvPr/>
        </p:nvSpPr>
        <p:spPr>
          <a:xfrm rot="20202810">
            <a:off x="389392" y="709997"/>
            <a:ext cx="2709480" cy="78133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174F86"/>
                </a:solidFill>
                <a:latin typeface="Chalkduster"/>
                <a:ea typeface="Chalkduster"/>
                <a:cs typeface="Chalkduster"/>
                <a:sym typeface="Chalkduster"/>
              </a:defRPr>
            </a:lvl1pPr>
          </a:lstStyle>
          <a:p>
            <a:r>
              <a:t>Problem 1</a:t>
            </a:r>
          </a:p>
        </p:txBody>
      </p:sp>
      <p:pic>
        <p:nvPicPr>
          <p:cNvPr id="181" name="image9.png"/>
          <p:cNvPicPr>
            <a:picLocks noChangeAspect="1"/>
          </p:cNvPicPr>
          <p:nvPr/>
        </p:nvPicPr>
        <p:blipFill>
          <a:blip r:embed="rId2">
            <a:extLst/>
          </a:blip>
          <a:srcRect l="49215" t="50342"/>
          <a:stretch>
            <a:fillRect/>
          </a:stretch>
        </p:blipFill>
        <p:spPr>
          <a:xfrm>
            <a:off x="3594694" y="1969889"/>
            <a:ext cx="5815409" cy="2962190"/>
          </a:xfrm>
          <a:prstGeom prst="rect">
            <a:avLst/>
          </a:prstGeom>
          <a:ln w="12700">
            <a:miter lim="400000"/>
          </a:ln>
        </p:spPr>
      </p:pic>
      <p:sp>
        <p:nvSpPr>
          <p:cNvPr id="182" name="Shape 182"/>
          <p:cNvSpPr/>
          <p:nvPr/>
        </p:nvSpPr>
        <p:spPr>
          <a:xfrm>
            <a:off x="500755" y="8830567"/>
            <a:ext cx="12102084" cy="533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914400">
              <a:defRPr sz="2800" b="1">
                <a:solidFill>
                  <a:schemeClr val="accent5"/>
                </a:solidFill>
              </a:defRPr>
            </a:lvl1pPr>
          </a:lstStyle>
          <a:p>
            <a:r>
              <a:rPr dirty="0"/>
              <a:t>WSP </a:t>
            </a:r>
            <a:r>
              <a:rPr dirty="0" err="1"/>
              <a:t>har</a:t>
            </a:r>
            <a:r>
              <a:rPr dirty="0"/>
              <a:t> </a:t>
            </a:r>
            <a:r>
              <a:rPr dirty="0" err="1"/>
              <a:t>inte</a:t>
            </a:r>
            <a:r>
              <a:rPr dirty="0"/>
              <a:t> </a:t>
            </a:r>
            <a:r>
              <a:rPr dirty="0" err="1"/>
              <a:t>justerat</a:t>
            </a:r>
            <a:r>
              <a:rPr dirty="0"/>
              <a:t> </a:t>
            </a:r>
            <a:r>
              <a:rPr dirty="0" err="1"/>
              <a:t>detta</a:t>
            </a:r>
            <a:r>
              <a:rPr dirty="0"/>
              <a:t>, </a:t>
            </a:r>
            <a:r>
              <a:rPr dirty="0" err="1"/>
              <a:t>uppdraget</a:t>
            </a:r>
            <a:r>
              <a:rPr dirty="0"/>
              <a:t> </a:t>
            </a:r>
            <a:r>
              <a:rPr dirty="0" err="1"/>
              <a:t>är</a:t>
            </a:r>
            <a:r>
              <a:rPr dirty="0"/>
              <a:t> </a:t>
            </a:r>
            <a:r>
              <a:rPr dirty="0" err="1"/>
              <a:t>ej</a:t>
            </a:r>
            <a:r>
              <a:rPr dirty="0"/>
              <a:t> </a:t>
            </a:r>
            <a:r>
              <a:rPr dirty="0" err="1"/>
              <a:t>avklarat</a:t>
            </a:r>
            <a:r>
              <a:rPr dirty="0"/>
              <a:t> </a:t>
            </a:r>
            <a:r>
              <a:rPr dirty="0" err="1"/>
              <a:t>på</a:t>
            </a:r>
            <a:r>
              <a:rPr dirty="0"/>
              <a:t> </a:t>
            </a:r>
            <a:r>
              <a:rPr dirty="0" err="1"/>
              <a:t>en</a:t>
            </a:r>
            <a:r>
              <a:rPr dirty="0"/>
              <a:t> </a:t>
            </a:r>
            <a:r>
              <a:rPr dirty="0" err="1"/>
              <a:t>huvudpunkt</a:t>
            </a:r>
            <a:r>
              <a:rPr dirty="0"/>
              <a:t>.</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p:nvPr/>
        </p:nvSpPr>
        <p:spPr>
          <a:xfrm rot="20033895">
            <a:off x="483659" y="828531"/>
            <a:ext cx="2690282" cy="78133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174F86"/>
                </a:solidFill>
                <a:latin typeface="Chalkduster"/>
                <a:ea typeface="Chalkduster"/>
                <a:cs typeface="Chalkduster"/>
                <a:sym typeface="Chalkduster"/>
              </a:defRPr>
            </a:lvl1pPr>
          </a:lstStyle>
          <a:p>
            <a:r>
              <a:t>Problem 2</a:t>
            </a:r>
          </a:p>
        </p:txBody>
      </p:sp>
      <p:sp>
        <p:nvSpPr>
          <p:cNvPr id="185" name="Shape 185"/>
          <p:cNvSpPr/>
          <p:nvPr/>
        </p:nvSpPr>
        <p:spPr>
          <a:xfrm>
            <a:off x="2274443" y="1310215"/>
            <a:ext cx="8455915"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Light"/>
                <a:ea typeface="Helvetica Light"/>
                <a:cs typeface="Helvetica Light"/>
                <a:sym typeface="Helvetica Light"/>
              </a:defRPr>
            </a:lvl1pPr>
          </a:lstStyle>
          <a:p>
            <a:r>
              <a:t>WSPs     kostnadsberäkning västlig infart</a:t>
            </a:r>
          </a:p>
        </p:txBody>
      </p:sp>
      <p:sp>
        <p:nvSpPr>
          <p:cNvPr id="186" name="Shape 186"/>
          <p:cNvSpPr/>
          <p:nvPr/>
        </p:nvSpPr>
        <p:spPr>
          <a:xfrm>
            <a:off x="1530350" y="7063673"/>
            <a:ext cx="9944101" cy="176458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defTabSz="914400">
              <a:defRPr sz="1800" i="1">
                <a:solidFill>
                  <a:schemeClr val="accent5"/>
                </a:solidFill>
              </a:defRPr>
            </a:pPr>
            <a:r>
              <a:rPr lang="sv-SE" dirty="0" smtClean="0">
                <a:solidFill>
                  <a:schemeClr val="tx1"/>
                </a:solidFill>
              </a:rPr>
              <a:t>WSP säger :</a:t>
            </a:r>
            <a:r>
              <a:rPr dirty="0" smtClean="0"/>
              <a:t>”</a:t>
            </a:r>
            <a:r>
              <a:rPr dirty="0" err="1" smtClean="0"/>
              <a:t>Totalt</a:t>
            </a:r>
            <a:r>
              <a:rPr dirty="0" smtClean="0"/>
              <a:t> </a:t>
            </a:r>
            <a:r>
              <a:rPr dirty="0"/>
              <a:t>sett </a:t>
            </a:r>
            <a:r>
              <a:rPr dirty="0" err="1"/>
              <a:t>uppgår</a:t>
            </a:r>
            <a:r>
              <a:rPr dirty="0"/>
              <a:t> </a:t>
            </a:r>
            <a:r>
              <a:rPr dirty="0" err="1"/>
              <a:t>kostnaden</a:t>
            </a:r>
            <a:r>
              <a:rPr dirty="0"/>
              <a:t> till ca 2 475 </a:t>
            </a:r>
            <a:r>
              <a:rPr dirty="0" err="1"/>
              <a:t>mkr</a:t>
            </a:r>
            <a:r>
              <a:rPr dirty="0"/>
              <a:t>, med reservation </a:t>
            </a:r>
            <a:r>
              <a:rPr dirty="0" err="1"/>
              <a:t>för</a:t>
            </a:r>
            <a:r>
              <a:rPr dirty="0"/>
              <a:t> </a:t>
            </a:r>
            <a:r>
              <a:rPr dirty="0" err="1"/>
              <a:t>att</a:t>
            </a:r>
            <a:r>
              <a:rPr dirty="0"/>
              <a:t> den </a:t>
            </a:r>
            <a:r>
              <a:rPr dirty="0" err="1"/>
              <a:t>västra</a:t>
            </a:r>
            <a:r>
              <a:rPr dirty="0"/>
              <a:t> </a:t>
            </a:r>
            <a:r>
              <a:rPr dirty="0" err="1"/>
              <a:t>tunneln</a:t>
            </a:r>
            <a:r>
              <a:rPr dirty="0"/>
              <a:t> </a:t>
            </a:r>
            <a:r>
              <a:rPr dirty="0" err="1"/>
              <a:t>kan</a:t>
            </a:r>
            <a:r>
              <a:rPr dirty="0"/>
              <a:t> </a:t>
            </a:r>
            <a:r>
              <a:rPr dirty="0" err="1"/>
              <a:t>vara</a:t>
            </a:r>
            <a:r>
              <a:rPr dirty="0"/>
              <a:t> </a:t>
            </a:r>
            <a:r>
              <a:rPr dirty="0" err="1"/>
              <a:t>billigare</a:t>
            </a:r>
            <a:r>
              <a:rPr dirty="0"/>
              <a:t>.”</a:t>
            </a:r>
            <a:r>
              <a:rPr i="0" dirty="0"/>
              <a:t> </a:t>
            </a:r>
            <a:r>
              <a:rPr i="0" dirty="0" smtClean="0">
                <a:solidFill>
                  <a:srgbClr val="000000"/>
                </a:solidFill>
              </a:rPr>
              <a:t> </a:t>
            </a:r>
            <a:r>
              <a:rPr lang="sv-SE" b="1" i="0" dirty="0" smtClean="0">
                <a:solidFill>
                  <a:srgbClr val="000000"/>
                </a:solidFill>
              </a:rPr>
              <a:t>MEN </a:t>
            </a:r>
            <a:r>
              <a:rPr lang="sv-SE" i="0" dirty="0" smtClean="0">
                <a:solidFill>
                  <a:srgbClr val="000000"/>
                </a:solidFill>
              </a:rPr>
              <a:t>vid</a:t>
            </a:r>
            <a:r>
              <a:rPr i="0" dirty="0" smtClean="0">
                <a:solidFill>
                  <a:srgbClr val="000000"/>
                </a:solidFill>
              </a:rPr>
              <a:t> </a:t>
            </a:r>
            <a:r>
              <a:rPr i="0" dirty="0">
                <a:solidFill>
                  <a:srgbClr val="000000"/>
                </a:solidFill>
              </a:rPr>
              <a:t>Maxi </a:t>
            </a:r>
            <a:r>
              <a:rPr i="0" dirty="0" err="1">
                <a:solidFill>
                  <a:srgbClr val="000000"/>
                </a:solidFill>
              </a:rPr>
              <a:t>är</a:t>
            </a:r>
            <a:r>
              <a:rPr i="0" dirty="0">
                <a:solidFill>
                  <a:srgbClr val="000000"/>
                </a:solidFill>
              </a:rPr>
              <a:t> SÖS </a:t>
            </a:r>
            <a:r>
              <a:rPr i="0" dirty="0" err="1">
                <a:solidFill>
                  <a:srgbClr val="000000"/>
                </a:solidFill>
              </a:rPr>
              <a:t>förslag</a:t>
            </a:r>
            <a:r>
              <a:rPr i="0" dirty="0">
                <a:solidFill>
                  <a:srgbClr val="000000"/>
                </a:solidFill>
              </a:rPr>
              <a:t> </a:t>
            </a:r>
            <a:r>
              <a:rPr i="0" dirty="0" err="1">
                <a:solidFill>
                  <a:srgbClr val="000000"/>
                </a:solidFill>
              </a:rPr>
              <a:t>inte</a:t>
            </a:r>
            <a:r>
              <a:rPr i="0" dirty="0">
                <a:solidFill>
                  <a:srgbClr val="000000"/>
                </a:solidFill>
              </a:rPr>
              <a:t> tunnel </a:t>
            </a:r>
            <a:r>
              <a:rPr i="0" dirty="0" err="1">
                <a:solidFill>
                  <a:srgbClr val="000000"/>
                </a:solidFill>
              </a:rPr>
              <a:t>utan</a:t>
            </a:r>
            <a:r>
              <a:rPr i="0" dirty="0">
                <a:solidFill>
                  <a:srgbClr val="000000"/>
                </a:solidFill>
              </a:rPr>
              <a:t> </a:t>
            </a:r>
            <a:r>
              <a:rPr i="0" dirty="0" err="1">
                <a:solidFill>
                  <a:srgbClr val="000000"/>
                </a:solidFill>
              </a:rPr>
              <a:t>överbyggnad</a:t>
            </a:r>
            <a:r>
              <a:rPr i="0" dirty="0">
                <a:solidFill>
                  <a:srgbClr val="000000"/>
                </a:solidFill>
              </a:rPr>
              <a:t>. WSP </a:t>
            </a:r>
            <a:r>
              <a:rPr i="0" dirty="0" err="1">
                <a:solidFill>
                  <a:srgbClr val="000000"/>
                </a:solidFill>
              </a:rPr>
              <a:t>har</a:t>
            </a:r>
            <a:r>
              <a:rPr i="0" dirty="0">
                <a:solidFill>
                  <a:srgbClr val="000000"/>
                </a:solidFill>
              </a:rPr>
              <a:t> </a:t>
            </a:r>
            <a:r>
              <a:rPr i="0" dirty="0" err="1">
                <a:solidFill>
                  <a:srgbClr val="000000"/>
                </a:solidFill>
              </a:rPr>
              <a:t>fått</a:t>
            </a:r>
            <a:r>
              <a:rPr i="0" dirty="0">
                <a:solidFill>
                  <a:srgbClr val="000000"/>
                </a:solidFill>
              </a:rPr>
              <a:t> </a:t>
            </a:r>
            <a:r>
              <a:rPr i="0" dirty="0" err="1">
                <a:solidFill>
                  <a:srgbClr val="000000"/>
                </a:solidFill>
              </a:rPr>
              <a:t>underlag</a:t>
            </a:r>
            <a:r>
              <a:rPr i="0" dirty="0">
                <a:solidFill>
                  <a:srgbClr val="000000"/>
                </a:solidFill>
              </a:rPr>
              <a:t> men </a:t>
            </a:r>
            <a:r>
              <a:rPr i="0" dirty="0" err="1">
                <a:solidFill>
                  <a:srgbClr val="000000"/>
                </a:solidFill>
              </a:rPr>
              <a:t>bortser</a:t>
            </a:r>
            <a:r>
              <a:rPr i="0" dirty="0">
                <a:solidFill>
                  <a:srgbClr val="000000"/>
                </a:solidFill>
              </a:rPr>
              <a:t> </a:t>
            </a:r>
            <a:r>
              <a:rPr i="0" dirty="0" err="1">
                <a:solidFill>
                  <a:srgbClr val="000000"/>
                </a:solidFill>
              </a:rPr>
              <a:t>från</a:t>
            </a:r>
            <a:r>
              <a:rPr i="0" dirty="0">
                <a:solidFill>
                  <a:srgbClr val="000000"/>
                </a:solidFill>
              </a:rPr>
              <a:t> </a:t>
            </a:r>
            <a:r>
              <a:rPr i="0" dirty="0" err="1">
                <a:solidFill>
                  <a:srgbClr val="000000"/>
                </a:solidFill>
              </a:rPr>
              <a:t>detta</a:t>
            </a:r>
            <a:r>
              <a:rPr i="0" dirty="0">
                <a:solidFill>
                  <a:srgbClr val="000000"/>
                </a:solidFill>
              </a:rPr>
              <a:t>. </a:t>
            </a:r>
            <a:r>
              <a:rPr i="0" dirty="0" err="1">
                <a:solidFill>
                  <a:srgbClr val="000000"/>
                </a:solidFill>
              </a:rPr>
              <a:t>Kontakt</a:t>
            </a:r>
            <a:r>
              <a:rPr i="0" dirty="0">
                <a:solidFill>
                  <a:srgbClr val="000000"/>
                </a:solidFill>
              </a:rPr>
              <a:t> med </a:t>
            </a:r>
            <a:r>
              <a:rPr i="0" dirty="0" err="1">
                <a:solidFill>
                  <a:srgbClr val="000000"/>
                </a:solidFill>
              </a:rPr>
              <a:t>byggföretag</a:t>
            </a:r>
            <a:r>
              <a:rPr i="0" dirty="0">
                <a:solidFill>
                  <a:srgbClr val="000000"/>
                </a:solidFill>
              </a:rPr>
              <a:t> </a:t>
            </a:r>
            <a:r>
              <a:rPr i="0" dirty="0" err="1">
                <a:solidFill>
                  <a:srgbClr val="000000"/>
                </a:solidFill>
              </a:rPr>
              <a:t>ger</a:t>
            </a:r>
            <a:r>
              <a:rPr i="0" dirty="0">
                <a:solidFill>
                  <a:srgbClr val="000000"/>
                </a:solidFill>
              </a:rPr>
              <a:t> </a:t>
            </a:r>
            <a:r>
              <a:rPr i="0" dirty="0" err="1">
                <a:solidFill>
                  <a:srgbClr val="000000"/>
                </a:solidFill>
              </a:rPr>
              <a:t>en</a:t>
            </a:r>
            <a:r>
              <a:rPr i="0" dirty="0">
                <a:solidFill>
                  <a:srgbClr val="000000"/>
                </a:solidFill>
              </a:rPr>
              <a:t> </a:t>
            </a:r>
            <a:r>
              <a:rPr i="0" dirty="0" err="1">
                <a:solidFill>
                  <a:srgbClr val="000000"/>
                </a:solidFill>
              </a:rPr>
              <a:t>kostnadsbild</a:t>
            </a:r>
            <a:r>
              <a:rPr i="0" dirty="0">
                <a:solidFill>
                  <a:srgbClr val="000000"/>
                </a:solidFill>
              </a:rPr>
              <a:t> 500 – 600 </a:t>
            </a:r>
            <a:r>
              <a:rPr i="0" dirty="0" err="1">
                <a:solidFill>
                  <a:srgbClr val="000000"/>
                </a:solidFill>
              </a:rPr>
              <a:t>mkr</a:t>
            </a:r>
            <a:r>
              <a:rPr i="0" dirty="0">
                <a:solidFill>
                  <a:srgbClr val="000000"/>
                </a:solidFill>
              </a:rPr>
              <a:t> </a:t>
            </a:r>
            <a:r>
              <a:rPr i="0" dirty="0" err="1">
                <a:solidFill>
                  <a:srgbClr val="000000"/>
                </a:solidFill>
              </a:rPr>
              <a:t>lägre</a:t>
            </a:r>
            <a:r>
              <a:rPr i="0" dirty="0">
                <a:solidFill>
                  <a:srgbClr val="000000"/>
                </a:solidFill>
              </a:rPr>
              <a:t> </a:t>
            </a:r>
            <a:r>
              <a:rPr i="0" dirty="0" err="1">
                <a:solidFill>
                  <a:srgbClr val="000000"/>
                </a:solidFill>
              </a:rPr>
              <a:t>än</a:t>
            </a:r>
            <a:r>
              <a:rPr i="0" dirty="0">
                <a:solidFill>
                  <a:srgbClr val="000000"/>
                </a:solidFill>
              </a:rPr>
              <a:t> den WSP </a:t>
            </a:r>
            <a:r>
              <a:rPr i="0" dirty="0" err="1">
                <a:solidFill>
                  <a:srgbClr val="000000"/>
                </a:solidFill>
              </a:rPr>
              <a:t>har</a:t>
            </a:r>
            <a:r>
              <a:rPr i="0" dirty="0">
                <a:solidFill>
                  <a:srgbClr val="000000"/>
                </a:solidFill>
              </a:rPr>
              <a:t>. Vi </a:t>
            </a:r>
            <a:r>
              <a:rPr i="0" dirty="0" err="1">
                <a:solidFill>
                  <a:srgbClr val="000000"/>
                </a:solidFill>
              </a:rPr>
              <a:t>har</a:t>
            </a:r>
            <a:r>
              <a:rPr i="0" dirty="0">
                <a:solidFill>
                  <a:srgbClr val="000000"/>
                </a:solidFill>
              </a:rPr>
              <a:t> </a:t>
            </a:r>
            <a:r>
              <a:rPr i="0" dirty="0" err="1">
                <a:solidFill>
                  <a:srgbClr val="000000"/>
                </a:solidFill>
              </a:rPr>
              <a:t>framfört</a:t>
            </a:r>
            <a:r>
              <a:rPr i="0" dirty="0">
                <a:solidFill>
                  <a:srgbClr val="000000"/>
                </a:solidFill>
              </a:rPr>
              <a:t> </a:t>
            </a:r>
            <a:r>
              <a:rPr i="0" dirty="0" err="1">
                <a:solidFill>
                  <a:srgbClr val="000000"/>
                </a:solidFill>
              </a:rPr>
              <a:t>att</a:t>
            </a:r>
            <a:r>
              <a:rPr i="0" dirty="0">
                <a:solidFill>
                  <a:srgbClr val="000000"/>
                </a:solidFill>
              </a:rPr>
              <a:t> </a:t>
            </a:r>
            <a:r>
              <a:rPr i="0" dirty="0" err="1">
                <a:solidFill>
                  <a:srgbClr val="000000"/>
                </a:solidFill>
              </a:rPr>
              <a:t>korsning</a:t>
            </a:r>
            <a:r>
              <a:rPr i="0" dirty="0">
                <a:solidFill>
                  <a:srgbClr val="000000"/>
                </a:solidFill>
              </a:rPr>
              <a:t> </a:t>
            </a:r>
            <a:r>
              <a:rPr i="0" dirty="0" err="1">
                <a:solidFill>
                  <a:srgbClr val="000000"/>
                </a:solidFill>
              </a:rPr>
              <a:t>av</a:t>
            </a:r>
            <a:r>
              <a:rPr i="0" dirty="0">
                <a:solidFill>
                  <a:srgbClr val="000000"/>
                </a:solidFill>
              </a:rPr>
              <a:t> </a:t>
            </a:r>
            <a:r>
              <a:rPr i="0" dirty="0" err="1">
                <a:solidFill>
                  <a:srgbClr val="000000"/>
                </a:solidFill>
              </a:rPr>
              <a:t>järnväg</a:t>
            </a:r>
            <a:r>
              <a:rPr i="0" dirty="0">
                <a:solidFill>
                  <a:srgbClr val="000000"/>
                </a:solidFill>
              </a:rPr>
              <a:t> </a:t>
            </a:r>
            <a:r>
              <a:rPr i="0" dirty="0" err="1">
                <a:solidFill>
                  <a:srgbClr val="000000"/>
                </a:solidFill>
              </a:rPr>
              <a:t>kan</a:t>
            </a:r>
            <a:r>
              <a:rPr i="0" dirty="0">
                <a:solidFill>
                  <a:srgbClr val="000000"/>
                </a:solidFill>
              </a:rPr>
              <a:t> </a:t>
            </a:r>
            <a:r>
              <a:rPr i="0" dirty="0" err="1">
                <a:solidFill>
                  <a:srgbClr val="000000"/>
                </a:solidFill>
              </a:rPr>
              <a:t>göras</a:t>
            </a:r>
            <a:r>
              <a:rPr i="0" dirty="0">
                <a:solidFill>
                  <a:srgbClr val="000000"/>
                </a:solidFill>
              </a:rPr>
              <a:t> </a:t>
            </a:r>
            <a:r>
              <a:rPr i="0" dirty="0" err="1">
                <a:solidFill>
                  <a:srgbClr val="000000"/>
                </a:solidFill>
              </a:rPr>
              <a:t>i</a:t>
            </a:r>
            <a:r>
              <a:rPr i="0" dirty="0">
                <a:solidFill>
                  <a:srgbClr val="000000"/>
                </a:solidFill>
              </a:rPr>
              <a:t> plan </a:t>
            </a:r>
            <a:r>
              <a:rPr i="0" dirty="0" err="1">
                <a:solidFill>
                  <a:srgbClr val="000000"/>
                </a:solidFill>
              </a:rPr>
              <a:t>för</a:t>
            </a:r>
            <a:r>
              <a:rPr i="0" dirty="0">
                <a:solidFill>
                  <a:srgbClr val="000000"/>
                </a:solidFill>
              </a:rPr>
              <a:t> </a:t>
            </a:r>
            <a:r>
              <a:rPr i="0" dirty="0" err="1">
                <a:solidFill>
                  <a:srgbClr val="000000"/>
                </a:solidFill>
              </a:rPr>
              <a:t>att</a:t>
            </a:r>
            <a:r>
              <a:rPr i="0" dirty="0">
                <a:solidFill>
                  <a:srgbClr val="000000"/>
                </a:solidFill>
              </a:rPr>
              <a:t> </a:t>
            </a:r>
            <a:r>
              <a:rPr i="0" dirty="0" err="1">
                <a:solidFill>
                  <a:srgbClr val="000000"/>
                </a:solidFill>
              </a:rPr>
              <a:t>slippa</a:t>
            </a:r>
            <a:r>
              <a:rPr i="0" dirty="0">
                <a:solidFill>
                  <a:srgbClr val="000000"/>
                </a:solidFill>
              </a:rPr>
              <a:t> </a:t>
            </a:r>
            <a:r>
              <a:rPr i="0" dirty="0" err="1">
                <a:solidFill>
                  <a:srgbClr val="000000"/>
                </a:solidFill>
              </a:rPr>
              <a:t>en</a:t>
            </a:r>
            <a:r>
              <a:rPr i="0" dirty="0">
                <a:solidFill>
                  <a:srgbClr val="000000"/>
                </a:solidFill>
              </a:rPr>
              <a:t> tunnel </a:t>
            </a:r>
            <a:r>
              <a:rPr i="0" dirty="0" err="1">
                <a:solidFill>
                  <a:srgbClr val="000000"/>
                </a:solidFill>
              </a:rPr>
              <a:t>som</a:t>
            </a:r>
            <a:r>
              <a:rPr i="0" dirty="0">
                <a:solidFill>
                  <a:srgbClr val="000000"/>
                </a:solidFill>
              </a:rPr>
              <a:t> </a:t>
            </a:r>
            <a:r>
              <a:rPr i="0" dirty="0" err="1">
                <a:solidFill>
                  <a:srgbClr val="000000"/>
                </a:solidFill>
              </a:rPr>
              <a:t>dras</a:t>
            </a:r>
            <a:r>
              <a:rPr i="0" dirty="0">
                <a:solidFill>
                  <a:srgbClr val="000000"/>
                </a:solidFill>
              </a:rPr>
              <a:t> under </a:t>
            </a:r>
            <a:r>
              <a:rPr i="0" dirty="0" err="1">
                <a:solidFill>
                  <a:srgbClr val="000000"/>
                </a:solidFill>
              </a:rPr>
              <a:t>rangerbangård</a:t>
            </a:r>
            <a:r>
              <a:rPr i="0" dirty="0">
                <a:solidFill>
                  <a:srgbClr val="000000"/>
                </a:solidFill>
              </a:rPr>
              <a:t>. </a:t>
            </a:r>
            <a:r>
              <a:rPr i="0" dirty="0" err="1">
                <a:solidFill>
                  <a:srgbClr val="000000"/>
                </a:solidFill>
              </a:rPr>
              <a:t>Hänsyn</a:t>
            </a:r>
            <a:r>
              <a:rPr i="0" dirty="0">
                <a:solidFill>
                  <a:srgbClr val="000000"/>
                </a:solidFill>
              </a:rPr>
              <a:t> till </a:t>
            </a:r>
            <a:r>
              <a:rPr lang="sv-SE" i="0" dirty="0" smtClean="0">
                <a:solidFill>
                  <a:srgbClr val="000000"/>
                </a:solidFill>
              </a:rPr>
              <a:t>allt </a:t>
            </a:r>
            <a:r>
              <a:rPr i="0" dirty="0" err="1" smtClean="0">
                <a:solidFill>
                  <a:srgbClr val="000000"/>
                </a:solidFill>
              </a:rPr>
              <a:t>detta</a:t>
            </a:r>
            <a:r>
              <a:rPr i="0" dirty="0" smtClean="0">
                <a:solidFill>
                  <a:srgbClr val="000000"/>
                </a:solidFill>
              </a:rPr>
              <a:t> </a:t>
            </a:r>
            <a:r>
              <a:rPr i="0" dirty="0" err="1">
                <a:solidFill>
                  <a:srgbClr val="000000"/>
                </a:solidFill>
              </a:rPr>
              <a:t>har</a:t>
            </a:r>
            <a:r>
              <a:rPr i="0" dirty="0">
                <a:solidFill>
                  <a:srgbClr val="000000"/>
                </a:solidFill>
              </a:rPr>
              <a:t> </a:t>
            </a:r>
            <a:r>
              <a:rPr i="0" dirty="0" err="1">
                <a:solidFill>
                  <a:srgbClr val="000000"/>
                </a:solidFill>
              </a:rPr>
              <a:t>begärts</a:t>
            </a:r>
            <a:r>
              <a:rPr i="0" dirty="0">
                <a:solidFill>
                  <a:srgbClr val="000000"/>
                </a:solidFill>
              </a:rPr>
              <a:t> vid </a:t>
            </a:r>
            <a:r>
              <a:rPr i="0" dirty="0" err="1">
                <a:solidFill>
                  <a:srgbClr val="000000"/>
                </a:solidFill>
              </a:rPr>
              <a:t>möte</a:t>
            </a:r>
            <a:r>
              <a:rPr i="0" dirty="0">
                <a:solidFill>
                  <a:srgbClr val="000000"/>
                </a:solidFill>
              </a:rPr>
              <a:t> 7 </a:t>
            </a:r>
            <a:r>
              <a:rPr i="0" dirty="0" err="1">
                <a:solidFill>
                  <a:srgbClr val="000000"/>
                </a:solidFill>
              </a:rPr>
              <a:t>jan</a:t>
            </a:r>
            <a:r>
              <a:rPr i="0" dirty="0">
                <a:solidFill>
                  <a:srgbClr val="000000"/>
                </a:solidFill>
              </a:rPr>
              <a:t> </a:t>
            </a:r>
            <a:r>
              <a:rPr i="0" dirty="0" err="1">
                <a:solidFill>
                  <a:srgbClr val="000000"/>
                </a:solidFill>
              </a:rPr>
              <a:t>och</a:t>
            </a:r>
            <a:r>
              <a:rPr i="0" dirty="0">
                <a:solidFill>
                  <a:srgbClr val="000000"/>
                </a:solidFill>
              </a:rPr>
              <a:t> </a:t>
            </a:r>
            <a:r>
              <a:rPr i="0" dirty="0" err="1">
                <a:solidFill>
                  <a:srgbClr val="000000"/>
                </a:solidFill>
              </a:rPr>
              <a:t>i</a:t>
            </a:r>
            <a:r>
              <a:rPr i="0" dirty="0">
                <a:solidFill>
                  <a:srgbClr val="000000"/>
                </a:solidFill>
              </a:rPr>
              <a:t> </a:t>
            </a:r>
            <a:r>
              <a:rPr i="0" dirty="0" err="1">
                <a:solidFill>
                  <a:srgbClr val="000000"/>
                </a:solidFill>
              </a:rPr>
              <a:t>skrift</a:t>
            </a:r>
            <a:r>
              <a:rPr i="0" dirty="0">
                <a:solidFill>
                  <a:srgbClr val="000000"/>
                </a:solidFill>
              </a:rPr>
              <a:t> till WSP </a:t>
            </a:r>
            <a:r>
              <a:rPr i="0" dirty="0" err="1">
                <a:solidFill>
                  <a:srgbClr val="000000"/>
                </a:solidFill>
              </a:rPr>
              <a:t>och</a:t>
            </a:r>
            <a:r>
              <a:rPr i="0" dirty="0">
                <a:solidFill>
                  <a:srgbClr val="000000"/>
                </a:solidFill>
              </a:rPr>
              <a:t> </a:t>
            </a:r>
            <a:r>
              <a:rPr i="0" dirty="0" err="1">
                <a:solidFill>
                  <a:srgbClr val="000000"/>
                </a:solidFill>
              </a:rPr>
              <a:t>infartsberedningen</a:t>
            </a:r>
            <a:r>
              <a:rPr i="0" dirty="0">
                <a:solidFill>
                  <a:srgbClr val="000000"/>
                </a:solidFill>
              </a:rPr>
              <a:t>. </a:t>
            </a:r>
          </a:p>
        </p:txBody>
      </p:sp>
      <p:sp>
        <p:nvSpPr>
          <p:cNvPr id="187" name="Shape 187"/>
          <p:cNvSpPr/>
          <p:nvPr/>
        </p:nvSpPr>
        <p:spPr>
          <a:xfrm>
            <a:off x="-1882" y="8906614"/>
            <a:ext cx="13008563" cy="47192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914400">
              <a:defRPr sz="2800" b="1">
                <a:solidFill>
                  <a:schemeClr val="accent5"/>
                </a:solidFill>
              </a:defRPr>
            </a:lvl1pPr>
          </a:lstStyle>
          <a:p>
            <a:r>
              <a:rPr sz="2400" dirty="0"/>
              <a:t>WSP </a:t>
            </a:r>
            <a:r>
              <a:rPr sz="2400" dirty="0" err="1"/>
              <a:t>säger</a:t>
            </a:r>
            <a:r>
              <a:rPr sz="2400" dirty="0"/>
              <a:t> 2 475 </a:t>
            </a:r>
            <a:r>
              <a:rPr sz="2400" dirty="0" err="1" smtClean="0"/>
              <a:t>mkr</a:t>
            </a:r>
            <a:r>
              <a:rPr lang="sv-SE" sz="2400" dirty="0" smtClean="0"/>
              <a:t> men kan vara billigare</a:t>
            </a:r>
            <a:r>
              <a:rPr sz="2400" dirty="0" smtClean="0"/>
              <a:t>.</a:t>
            </a:r>
            <a:r>
              <a:rPr lang="sv-SE" sz="2400" dirty="0" smtClean="0"/>
              <a:t>      </a:t>
            </a:r>
            <a:r>
              <a:rPr sz="2400" dirty="0" smtClean="0"/>
              <a:t>Vi </a:t>
            </a:r>
            <a:r>
              <a:rPr sz="2400" dirty="0" err="1" smtClean="0"/>
              <a:t>säger</a:t>
            </a:r>
            <a:r>
              <a:rPr lang="sv-SE" sz="2400" dirty="0" smtClean="0"/>
              <a:t> rimligt är </a:t>
            </a:r>
            <a:r>
              <a:rPr sz="2400" dirty="0" smtClean="0"/>
              <a:t>1 </a:t>
            </a:r>
            <a:r>
              <a:rPr sz="2400" dirty="0"/>
              <a:t>675 </a:t>
            </a:r>
            <a:r>
              <a:rPr sz="2400" dirty="0" err="1" smtClean="0"/>
              <a:t>mkr</a:t>
            </a:r>
            <a:r>
              <a:rPr lang="sv-SE" sz="2400" dirty="0" smtClean="0"/>
              <a:t>.</a:t>
            </a:r>
            <a:endParaRPr sz="2400" dirty="0"/>
          </a:p>
        </p:txBody>
      </p:sp>
      <p:pic>
        <p:nvPicPr>
          <p:cNvPr id="188" name="image10.png"/>
          <p:cNvPicPr>
            <a:picLocks noChangeAspect="1"/>
          </p:cNvPicPr>
          <p:nvPr/>
        </p:nvPicPr>
        <p:blipFill>
          <a:blip r:embed="rId2">
            <a:extLst/>
          </a:blip>
          <a:stretch>
            <a:fillRect/>
          </a:stretch>
        </p:blipFill>
        <p:spPr>
          <a:xfrm>
            <a:off x="1593188" y="1293226"/>
            <a:ext cx="9581358" cy="6447691"/>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p:nvPr/>
        </p:nvSpPr>
        <p:spPr>
          <a:xfrm rot="20033895">
            <a:off x="725932" y="890905"/>
            <a:ext cx="2205732"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174F86"/>
                </a:solidFill>
                <a:latin typeface="Chalkduster"/>
                <a:ea typeface="Chalkduster"/>
                <a:cs typeface="Chalkduster"/>
                <a:sym typeface="Chalkduster"/>
              </a:defRPr>
            </a:lvl1pPr>
          </a:lstStyle>
          <a:p>
            <a:r>
              <a:rPr dirty="0"/>
              <a:t>Problem </a:t>
            </a:r>
            <a:r>
              <a:rPr lang="sv-SE" dirty="0" smtClean="0"/>
              <a:t>3</a:t>
            </a:r>
            <a:endParaRPr dirty="0"/>
          </a:p>
        </p:txBody>
      </p:sp>
      <p:sp>
        <p:nvSpPr>
          <p:cNvPr id="197" name="Shape 197"/>
          <p:cNvSpPr/>
          <p:nvPr/>
        </p:nvSpPr>
        <p:spPr>
          <a:xfrm>
            <a:off x="2015438" y="2698506"/>
            <a:ext cx="8973922"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Light"/>
                <a:ea typeface="Helvetica Light"/>
                <a:cs typeface="Helvetica Light"/>
                <a:sym typeface="Helvetica Light"/>
              </a:defRPr>
            </a:lvl1pPr>
          </a:lstStyle>
          <a:p>
            <a:r>
              <a:rPr dirty="0" err="1"/>
              <a:t>Vad</a:t>
            </a:r>
            <a:r>
              <a:rPr dirty="0"/>
              <a:t> </a:t>
            </a:r>
            <a:r>
              <a:rPr dirty="0" err="1"/>
              <a:t>händer</a:t>
            </a:r>
            <a:r>
              <a:rPr dirty="0"/>
              <a:t> med </a:t>
            </a:r>
            <a:r>
              <a:rPr dirty="0" err="1"/>
              <a:t>Rättspsyk</a:t>
            </a:r>
            <a:r>
              <a:rPr dirty="0"/>
              <a:t> och </a:t>
            </a:r>
            <a:r>
              <a:rPr dirty="0" err="1"/>
              <a:t>Prestando</a:t>
            </a:r>
            <a:r>
              <a:rPr dirty="0"/>
              <a:t>?</a:t>
            </a:r>
          </a:p>
        </p:txBody>
      </p:sp>
      <p:sp>
        <p:nvSpPr>
          <p:cNvPr id="198" name="Shape 198"/>
          <p:cNvSpPr/>
          <p:nvPr/>
        </p:nvSpPr>
        <p:spPr>
          <a:xfrm>
            <a:off x="1530348" y="4736769"/>
            <a:ext cx="9944101" cy="93358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defTabSz="914400">
              <a:defRPr sz="1800"/>
            </a:lvl1pPr>
          </a:lstStyle>
          <a:p>
            <a:r>
              <a:rPr dirty="0" err="1"/>
              <a:t>Nyligen</a:t>
            </a:r>
            <a:r>
              <a:rPr dirty="0"/>
              <a:t> </a:t>
            </a:r>
            <a:r>
              <a:rPr dirty="0" err="1"/>
              <a:t>byggda</a:t>
            </a:r>
            <a:r>
              <a:rPr dirty="0"/>
              <a:t> </a:t>
            </a:r>
            <a:r>
              <a:rPr dirty="0" err="1"/>
              <a:t>rättspsyk</a:t>
            </a:r>
            <a:r>
              <a:rPr dirty="0"/>
              <a:t> </a:t>
            </a:r>
            <a:r>
              <a:rPr dirty="0" err="1"/>
              <a:t>har</a:t>
            </a:r>
            <a:r>
              <a:rPr dirty="0"/>
              <a:t> </a:t>
            </a:r>
            <a:r>
              <a:rPr dirty="0" err="1"/>
              <a:t>ett</a:t>
            </a:r>
            <a:r>
              <a:rPr dirty="0"/>
              <a:t> </a:t>
            </a:r>
            <a:r>
              <a:rPr dirty="0" err="1"/>
              <a:t>avstånd</a:t>
            </a:r>
            <a:r>
              <a:rPr dirty="0"/>
              <a:t> </a:t>
            </a:r>
            <a:r>
              <a:rPr dirty="0" err="1"/>
              <a:t>på</a:t>
            </a:r>
            <a:r>
              <a:rPr dirty="0"/>
              <a:t> </a:t>
            </a:r>
            <a:r>
              <a:rPr dirty="0" err="1"/>
              <a:t>mindre</a:t>
            </a:r>
            <a:r>
              <a:rPr dirty="0"/>
              <a:t> </a:t>
            </a:r>
            <a:r>
              <a:rPr dirty="0" err="1"/>
              <a:t>än</a:t>
            </a:r>
            <a:r>
              <a:rPr dirty="0"/>
              <a:t> 100 meter till </a:t>
            </a:r>
            <a:r>
              <a:rPr dirty="0" err="1"/>
              <a:t>föreslagen</a:t>
            </a:r>
            <a:r>
              <a:rPr dirty="0"/>
              <a:t> </a:t>
            </a:r>
            <a:r>
              <a:rPr dirty="0" err="1"/>
              <a:t>infartsled</a:t>
            </a:r>
            <a:r>
              <a:rPr dirty="0"/>
              <a:t>. </a:t>
            </a:r>
            <a:r>
              <a:rPr dirty="0" err="1"/>
              <a:t>Farligt</a:t>
            </a:r>
            <a:r>
              <a:rPr dirty="0"/>
              <a:t> gods transporter </a:t>
            </a:r>
            <a:r>
              <a:rPr dirty="0" err="1"/>
              <a:t>kräver</a:t>
            </a:r>
            <a:r>
              <a:rPr dirty="0"/>
              <a:t> </a:t>
            </a:r>
            <a:r>
              <a:rPr dirty="0" err="1"/>
              <a:t>samma</a:t>
            </a:r>
            <a:r>
              <a:rPr dirty="0"/>
              <a:t> </a:t>
            </a:r>
            <a:r>
              <a:rPr dirty="0" err="1"/>
              <a:t>förebyggande</a:t>
            </a:r>
            <a:r>
              <a:rPr dirty="0"/>
              <a:t> </a:t>
            </a:r>
            <a:r>
              <a:rPr dirty="0" err="1"/>
              <a:t>åtgärder</a:t>
            </a:r>
            <a:r>
              <a:rPr dirty="0"/>
              <a:t> </a:t>
            </a:r>
            <a:r>
              <a:rPr dirty="0" err="1"/>
              <a:t>som</a:t>
            </a:r>
            <a:r>
              <a:rPr dirty="0"/>
              <a:t> de WSP </a:t>
            </a:r>
            <a:r>
              <a:rPr dirty="0" err="1"/>
              <a:t>förordade</a:t>
            </a:r>
            <a:r>
              <a:rPr dirty="0"/>
              <a:t> vid Maxi vid </a:t>
            </a:r>
            <a:r>
              <a:rPr dirty="0" err="1"/>
              <a:t>en</a:t>
            </a:r>
            <a:r>
              <a:rPr dirty="0"/>
              <a:t> </a:t>
            </a:r>
            <a:r>
              <a:rPr dirty="0" err="1"/>
              <a:t>västlig</a:t>
            </a:r>
            <a:r>
              <a:rPr dirty="0"/>
              <a:t> </a:t>
            </a:r>
            <a:r>
              <a:rPr dirty="0" err="1"/>
              <a:t>infart</a:t>
            </a:r>
            <a:r>
              <a:rPr dirty="0"/>
              <a:t>. </a:t>
            </a:r>
            <a:r>
              <a:rPr dirty="0" err="1"/>
              <a:t>Enligt</a:t>
            </a:r>
            <a:r>
              <a:rPr dirty="0"/>
              <a:t> WSP </a:t>
            </a:r>
            <a:r>
              <a:rPr dirty="0" err="1"/>
              <a:t>kostar</a:t>
            </a:r>
            <a:r>
              <a:rPr dirty="0"/>
              <a:t> </a:t>
            </a:r>
            <a:r>
              <a:rPr dirty="0" err="1"/>
              <a:t>det</a:t>
            </a:r>
            <a:r>
              <a:rPr dirty="0"/>
              <a:t> </a:t>
            </a:r>
            <a:r>
              <a:rPr dirty="0" err="1"/>
              <a:t>en</a:t>
            </a:r>
            <a:r>
              <a:rPr dirty="0"/>
              <a:t> </a:t>
            </a:r>
            <a:r>
              <a:rPr dirty="0" err="1"/>
              <a:t>miljon</a:t>
            </a:r>
            <a:r>
              <a:rPr dirty="0"/>
              <a:t> kronor per meter. </a:t>
            </a:r>
          </a:p>
        </p:txBody>
      </p:sp>
      <p:sp>
        <p:nvSpPr>
          <p:cNvPr id="199" name="Shape 199"/>
          <p:cNvSpPr/>
          <p:nvPr/>
        </p:nvSpPr>
        <p:spPr>
          <a:xfrm>
            <a:off x="2816834" y="6916419"/>
            <a:ext cx="7083749" cy="533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914400">
              <a:defRPr sz="2800" b="1">
                <a:solidFill>
                  <a:schemeClr val="accent5"/>
                </a:solidFill>
              </a:defRPr>
            </a:lvl1pPr>
          </a:lstStyle>
          <a:p>
            <a:r>
              <a:rPr dirty="0"/>
              <a:t>WSP </a:t>
            </a:r>
            <a:r>
              <a:rPr dirty="0" err="1"/>
              <a:t>har</a:t>
            </a:r>
            <a:r>
              <a:rPr dirty="0"/>
              <a:t> </a:t>
            </a:r>
            <a:r>
              <a:rPr dirty="0" err="1"/>
              <a:t>inte</a:t>
            </a:r>
            <a:r>
              <a:rPr dirty="0"/>
              <a:t> </a:t>
            </a:r>
            <a:r>
              <a:rPr dirty="0" err="1"/>
              <a:t>förklarat</a:t>
            </a:r>
            <a:r>
              <a:rPr dirty="0"/>
              <a:t> </a:t>
            </a:r>
            <a:r>
              <a:rPr dirty="0" err="1"/>
              <a:t>eller</a:t>
            </a:r>
            <a:r>
              <a:rPr dirty="0"/>
              <a:t> </a:t>
            </a:r>
            <a:r>
              <a:rPr dirty="0" err="1"/>
              <a:t>justerat</a:t>
            </a:r>
            <a:r>
              <a:rPr dirty="0"/>
              <a:t> </a:t>
            </a:r>
            <a:r>
              <a:rPr dirty="0" err="1"/>
              <a:t>detta</a:t>
            </a:r>
            <a:r>
              <a:rPr dirty="0"/>
              <a:t>.</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p:nvPr/>
        </p:nvSpPr>
        <p:spPr>
          <a:xfrm rot="20033895">
            <a:off x="725932" y="890905"/>
            <a:ext cx="2205732"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174F86"/>
                </a:solidFill>
                <a:latin typeface="Chalkduster"/>
                <a:ea typeface="Chalkduster"/>
                <a:cs typeface="Chalkduster"/>
                <a:sym typeface="Chalkduster"/>
              </a:defRPr>
            </a:lvl1pPr>
          </a:lstStyle>
          <a:p>
            <a:r>
              <a:rPr dirty="0"/>
              <a:t>Problem </a:t>
            </a:r>
            <a:r>
              <a:rPr lang="sv-SE" dirty="0"/>
              <a:t>4</a:t>
            </a:r>
            <a:endParaRPr dirty="0"/>
          </a:p>
        </p:txBody>
      </p:sp>
      <p:sp>
        <p:nvSpPr>
          <p:cNvPr id="191" name="Shape 191"/>
          <p:cNvSpPr/>
          <p:nvPr/>
        </p:nvSpPr>
        <p:spPr>
          <a:xfrm>
            <a:off x="2642946" y="1390649"/>
            <a:ext cx="7718908"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Light"/>
                <a:ea typeface="Helvetica Light"/>
                <a:cs typeface="Helvetica Light"/>
                <a:sym typeface="Helvetica Light"/>
              </a:defRPr>
            </a:lvl1pPr>
          </a:lstStyle>
          <a:p>
            <a:r>
              <a:t>WSPs kostnadsberäkning östlig infart</a:t>
            </a:r>
          </a:p>
        </p:txBody>
      </p:sp>
      <p:sp>
        <p:nvSpPr>
          <p:cNvPr id="192" name="Shape 192"/>
          <p:cNvSpPr/>
          <p:nvPr/>
        </p:nvSpPr>
        <p:spPr>
          <a:xfrm>
            <a:off x="1530350" y="6900333"/>
            <a:ext cx="9944100" cy="1778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defTabSz="914400">
              <a:defRPr sz="1800"/>
            </a:lvl1pPr>
          </a:lstStyle>
          <a:p>
            <a:r>
              <a:rPr dirty="0"/>
              <a:t>I </a:t>
            </a:r>
            <a:r>
              <a:rPr dirty="0" err="1"/>
              <a:t>beräkningen</a:t>
            </a:r>
            <a:r>
              <a:rPr dirty="0"/>
              <a:t> </a:t>
            </a:r>
            <a:r>
              <a:rPr dirty="0" err="1" smtClean="0"/>
              <a:t>saknas</a:t>
            </a:r>
            <a:r>
              <a:rPr lang="sv-SE" dirty="0" smtClean="0"/>
              <a:t> </a:t>
            </a:r>
            <a:r>
              <a:rPr dirty="0" err="1" smtClean="0"/>
              <a:t>kostnaden</a:t>
            </a:r>
            <a:r>
              <a:rPr dirty="0" smtClean="0"/>
              <a:t> </a:t>
            </a:r>
            <a:r>
              <a:rPr dirty="0" err="1"/>
              <a:t>för</a:t>
            </a:r>
            <a:r>
              <a:rPr dirty="0"/>
              <a:t> </a:t>
            </a:r>
            <a:r>
              <a:rPr dirty="0" err="1"/>
              <a:t>flytt</a:t>
            </a:r>
            <a:r>
              <a:rPr dirty="0"/>
              <a:t> </a:t>
            </a:r>
            <a:r>
              <a:rPr dirty="0" err="1"/>
              <a:t>av</a:t>
            </a:r>
            <a:r>
              <a:rPr dirty="0"/>
              <a:t> </a:t>
            </a:r>
            <a:r>
              <a:rPr dirty="0" err="1"/>
              <a:t>Prestando</a:t>
            </a:r>
            <a:r>
              <a:rPr dirty="0"/>
              <a:t>, </a:t>
            </a:r>
            <a:r>
              <a:rPr dirty="0" err="1"/>
              <a:t>byggande</a:t>
            </a:r>
            <a:r>
              <a:rPr dirty="0"/>
              <a:t> </a:t>
            </a:r>
            <a:r>
              <a:rPr dirty="0" err="1"/>
              <a:t>av</a:t>
            </a:r>
            <a:r>
              <a:rPr dirty="0"/>
              <a:t> </a:t>
            </a:r>
            <a:r>
              <a:rPr dirty="0" err="1"/>
              <a:t>skydd</a:t>
            </a:r>
            <a:r>
              <a:rPr dirty="0"/>
              <a:t> </a:t>
            </a:r>
            <a:r>
              <a:rPr dirty="0" err="1"/>
              <a:t>för</a:t>
            </a:r>
            <a:r>
              <a:rPr dirty="0"/>
              <a:t> </a:t>
            </a:r>
            <a:r>
              <a:rPr dirty="0" err="1"/>
              <a:t>farligt</a:t>
            </a:r>
            <a:r>
              <a:rPr dirty="0"/>
              <a:t> gods vid </a:t>
            </a:r>
            <a:r>
              <a:rPr dirty="0" err="1"/>
              <a:t>nybyggda</a:t>
            </a:r>
            <a:r>
              <a:rPr dirty="0"/>
              <a:t> </a:t>
            </a:r>
            <a:r>
              <a:rPr dirty="0" err="1"/>
              <a:t>rättspsyk</a:t>
            </a:r>
            <a:r>
              <a:rPr dirty="0"/>
              <a:t>, </a:t>
            </a:r>
            <a:r>
              <a:rPr dirty="0" err="1"/>
              <a:t>bullerskydd</a:t>
            </a:r>
            <a:r>
              <a:rPr dirty="0"/>
              <a:t> </a:t>
            </a:r>
            <a:r>
              <a:rPr dirty="0" err="1"/>
              <a:t>längs</a:t>
            </a:r>
            <a:r>
              <a:rPr dirty="0"/>
              <a:t> </a:t>
            </a:r>
            <a:r>
              <a:rPr dirty="0" err="1"/>
              <a:t>hela</a:t>
            </a:r>
            <a:r>
              <a:rPr dirty="0"/>
              <a:t> </a:t>
            </a:r>
            <a:r>
              <a:rPr dirty="0" err="1"/>
              <a:t>ringvägen</a:t>
            </a:r>
            <a:r>
              <a:rPr dirty="0"/>
              <a:t> </a:t>
            </a:r>
            <a:r>
              <a:rPr dirty="0" err="1"/>
              <a:t>och</a:t>
            </a:r>
            <a:r>
              <a:rPr dirty="0"/>
              <a:t> </a:t>
            </a:r>
            <a:r>
              <a:rPr dirty="0" err="1"/>
              <a:t>det</a:t>
            </a:r>
            <a:r>
              <a:rPr dirty="0"/>
              <a:t> </a:t>
            </a:r>
            <a:r>
              <a:rPr dirty="0" err="1"/>
              <a:t>saknas</a:t>
            </a:r>
            <a:r>
              <a:rPr dirty="0"/>
              <a:t> </a:t>
            </a:r>
            <a:r>
              <a:rPr dirty="0" err="1"/>
              <a:t>både</a:t>
            </a:r>
            <a:r>
              <a:rPr dirty="0"/>
              <a:t> </a:t>
            </a:r>
            <a:r>
              <a:rPr dirty="0" err="1"/>
              <a:t>lösning</a:t>
            </a:r>
            <a:r>
              <a:rPr dirty="0"/>
              <a:t> </a:t>
            </a:r>
            <a:r>
              <a:rPr dirty="0" err="1"/>
              <a:t>och</a:t>
            </a:r>
            <a:r>
              <a:rPr dirty="0"/>
              <a:t> </a:t>
            </a:r>
            <a:r>
              <a:rPr dirty="0" err="1"/>
              <a:t>kostnadsberäkningar</a:t>
            </a:r>
            <a:r>
              <a:rPr dirty="0"/>
              <a:t> </a:t>
            </a:r>
            <a:r>
              <a:rPr dirty="0" err="1"/>
              <a:t>för</a:t>
            </a:r>
            <a:r>
              <a:rPr dirty="0"/>
              <a:t> </a:t>
            </a:r>
            <a:r>
              <a:rPr dirty="0" err="1"/>
              <a:t>järnvägskorsning</a:t>
            </a:r>
            <a:r>
              <a:rPr dirty="0"/>
              <a:t> till </a:t>
            </a:r>
            <a:r>
              <a:rPr dirty="0" err="1"/>
              <a:t>logistikcentrum</a:t>
            </a:r>
            <a:r>
              <a:rPr dirty="0"/>
              <a:t> </a:t>
            </a:r>
            <a:r>
              <a:rPr dirty="0" err="1"/>
              <a:t>m.m.</a:t>
            </a:r>
            <a:r>
              <a:rPr dirty="0"/>
              <a:t> WSP </a:t>
            </a:r>
            <a:r>
              <a:rPr dirty="0" err="1"/>
              <a:t>borde</a:t>
            </a:r>
            <a:r>
              <a:rPr dirty="0"/>
              <a:t> </a:t>
            </a:r>
            <a:r>
              <a:rPr dirty="0" err="1"/>
              <a:t>inte</a:t>
            </a:r>
            <a:r>
              <a:rPr dirty="0"/>
              <a:t> ha </a:t>
            </a:r>
            <a:r>
              <a:rPr dirty="0" err="1"/>
              <a:t>svårighet</a:t>
            </a:r>
            <a:r>
              <a:rPr dirty="0"/>
              <a:t> </a:t>
            </a:r>
            <a:r>
              <a:rPr dirty="0" err="1"/>
              <a:t>att</a:t>
            </a:r>
            <a:r>
              <a:rPr dirty="0"/>
              <a:t> </a:t>
            </a:r>
            <a:r>
              <a:rPr dirty="0" err="1"/>
              <a:t>få</a:t>
            </a:r>
            <a:r>
              <a:rPr dirty="0"/>
              <a:t> </a:t>
            </a:r>
            <a:r>
              <a:rPr dirty="0" err="1"/>
              <a:t>fram</a:t>
            </a:r>
            <a:r>
              <a:rPr dirty="0"/>
              <a:t> </a:t>
            </a:r>
            <a:r>
              <a:rPr dirty="0" err="1"/>
              <a:t>dessa</a:t>
            </a:r>
            <a:r>
              <a:rPr dirty="0"/>
              <a:t> </a:t>
            </a:r>
            <a:r>
              <a:rPr dirty="0" err="1"/>
              <a:t>kostnader</a:t>
            </a:r>
            <a:r>
              <a:rPr dirty="0"/>
              <a:t>. Med </a:t>
            </a:r>
            <a:r>
              <a:rPr dirty="0" err="1"/>
              <a:t>ett</a:t>
            </a:r>
            <a:r>
              <a:rPr dirty="0"/>
              <a:t> </a:t>
            </a:r>
            <a:r>
              <a:rPr dirty="0" err="1"/>
              <a:t>enkelt</a:t>
            </a:r>
            <a:r>
              <a:rPr dirty="0"/>
              <a:t> </a:t>
            </a:r>
            <a:r>
              <a:rPr dirty="0" err="1"/>
              <a:t>telefonsamtal</a:t>
            </a:r>
            <a:r>
              <a:rPr dirty="0"/>
              <a:t> till </a:t>
            </a:r>
            <a:r>
              <a:rPr dirty="0" err="1"/>
              <a:t>Prestando</a:t>
            </a:r>
            <a:r>
              <a:rPr dirty="0"/>
              <a:t> </a:t>
            </a:r>
            <a:r>
              <a:rPr dirty="0" err="1"/>
              <a:t>så</a:t>
            </a:r>
            <a:r>
              <a:rPr dirty="0"/>
              <a:t> hade man </a:t>
            </a:r>
            <a:r>
              <a:rPr dirty="0" err="1"/>
              <a:t>fått</a:t>
            </a:r>
            <a:r>
              <a:rPr dirty="0"/>
              <a:t> </a:t>
            </a:r>
            <a:r>
              <a:rPr dirty="0" err="1"/>
              <a:t>reda</a:t>
            </a:r>
            <a:r>
              <a:rPr dirty="0"/>
              <a:t> </a:t>
            </a:r>
            <a:r>
              <a:rPr dirty="0" err="1"/>
              <a:t>på</a:t>
            </a:r>
            <a:r>
              <a:rPr dirty="0"/>
              <a:t> </a:t>
            </a:r>
            <a:r>
              <a:rPr dirty="0" err="1"/>
              <a:t>att</a:t>
            </a:r>
            <a:r>
              <a:rPr dirty="0"/>
              <a:t> </a:t>
            </a:r>
            <a:r>
              <a:rPr dirty="0" err="1"/>
              <a:t>denna</a:t>
            </a:r>
            <a:r>
              <a:rPr dirty="0"/>
              <a:t> </a:t>
            </a:r>
            <a:r>
              <a:rPr dirty="0" err="1"/>
              <a:t>flytt</a:t>
            </a:r>
            <a:r>
              <a:rPr dirty="0"/>
              <a:t> </a:t>
            </a:r>
            <a:r>
              <a:rPr dirty="0" err="1"/>
              <a:t>kostar</a:t>
            </a:r>
            <a:r>
              <a:rPr dirty="0"/>
              <a:t> 100-150 </a:t>
            </a:r>
            <a:r>
              <a:rPr dirty="0" err="1"/>
              <a:t>mkr</a:t>
            </a:r>
            <a:r>
              <a:rPr dirty="0"/>
              <a:t>. </a:t>
            </a:r>
            <a:r>
              <a:rPr dirty="0" err="1"/>
              <a:t>Alla</a:t>
            </a:r>
            <a:r>
              <a:rPr dirty="0"/>
              <a:t> </a:t>
            </a:r>
            <a:r>
              <a:rPr dirty="0" err="1"/>
              <a:t>dess</a:t>
            </a:r>
            <a:r>
              <a:rPr dirty="0"/>
              <a:t> </a:t>
            </a:r>
            <a:r>
              <a:rPr dirty="0" err="1"/>
              <a:t>kompletteringar</a:t>
            </a:r>
            <a:r>
              <a:rPr dirty="0"/>
              <a:t> </a:t>
            </a:r>
            <a:r>
              <a:rPr dirty="0" err="1"/>
              <a:t>har</a:t>
            </a:r>
            <a:r>
              <a:rPr dirty="0"/>
              <a:t> </a:t>
            </a:r>
            <a:r>
              <a:rPr dirty="0" err="1"/>
              <a:t>begärts</a:t>
            </a:r>
            <a:r>
              <a:rPr dirty="0"/>
              <a:t> vid </a:t>
            </a:r>
            <a:r>
              <a:rPr dirty="0" err="1"/>
              <a:t>möte</a:t>
            </a:r>
            <a:r>
              <a:rPr dirty="0"/>
              <a:t> 7 </a:t>
            </a:r>
            <a:r>
              <a:rPr dirty="0" err="1"/>
              <a:t>jan</a:t>
            </a:r>
            <a:r>
              <a:rPr dirty="0"/>
              <a:t> </a:t>
            </a:r>
            <a:r>
              <a:rPr dirty="0" err="1"/>
              <a:t>och</a:t>
            </a:r>
            <a:r>
              <a:rPr dirty="0"/>
              <a:t> </a:t>
            </a:r>
            <a:r>
              <a:rPr dirty="0" err="1"/>
              <a:t>i</a:t>
            </a:r>
            <a:r>
              <a:rPr dirty="0"/>
              <a:t> </a:t>
            </a:r>
            <a:r>
              <a:rPr dirty="0" err="1"/>
              <a:t>skrift</a:t>
            </a:r>
            <a:r>
              <a:rPr dirty="0"/>
              <a:t> till WSP </a:t>
            </a:r>
            <a:r>
              <a:rPr dirty="0" err="1"/>
              <a:t>och</a:t>
            </a:r>
            <a:r>
              <a:rPr dirty="0"/>
              <a:t> </a:t>
            </a:r>
            <a:r>
              <a:rPr dirty="0" err="1"/>
              <a:t>infartsberedningen</a:t>
            </a:r>
            <a:r>
              <a:rPr dirty="0"/>
              <a:t>. </a:t>
            </a:r>
          </a:p>
        </p:txBody>
      </p:sp>
      <p:sp>
        <p:nvSpPr>
          <p:cNvPr id="193" name="Shape 193"/>
          <p:cNvSpPr/>
          <p:nvPr/>
        </p:nvSpPr>
        <p:spPr>
          <a:xfrm>
            <a:off x="-1882" y="8774276"/>
            <a:ext cx="13008563" cy="533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914400">
              <a:defRPr sz="2800" b="1">
                <a:solidFill>
                  <a:schemeClr val="accent5"/>
                </a:solidFill>
              </a:defRPr>
            </a:lvl1pPr>
          </a:lstStyle>
          <a:p>
            <a:r>
              <a:rPr dirty="0"/>
              <a:t>WSP </a:t>
            </a:r>
            <a:r>
              <a:rPr dirty="0" err="1"/>
              <a:t>säger</a:t>
            </a:r>
            <a:r>
              <a:rPr dirty="0"/>
              <a:t> 370 </a:t>
            </a:r>
            <a:r>
              <a:rPr dirty="0" err="1"/>
              <a:t>mkr</a:t>
            </a:r>
            <a:r>
              <a:rPr dirty="0" smtClean="0"/>
              <a:t>.</a:t>
            </a:r>
            <a:r>
              <a:rPr lang="sv-SE" dirty="0" smtClean="0"/>
              <a:t>    </a:t>
            </a:r>
            <a:r>
              <a:rPr dirty="0" smtClean="0"/>
              <a:t>Vi </a:t>
            </a:r>
            <a:r>
              <a:rPr dirty="0" err="1"/>
              <a:t>säger</a:t>
            </a:r>
            <a:r>
              <a:rPr dirty="0"/>
              <a:t> </a:t>
            </a:r>
            <a:r>
              <a:rPr lang="sv-SE" dirty="0" smtClean="0"/>
              <a:t>att man ”glömt” mer än hälften.</a:t>
            </a:r>
            <a:endParaRPr dirty="0"/>
          </a:p>
        </p:txBody>
      </p:sp>
      <p:pic>
        <p:nvPicPr>
          <p:cNvPr id="194" name="image11.png"/>
          <p:cNvPicPr>
            <a:picLocks noChangeAspect="1"/>
          </p:cNvPicPr>
          <p:nvPr/>
        </p:nvPicPr>
        <p:blipFill>
          <a:blip r:embed="rId2">
            <a:extLst/>
          </a:blip>
          <a:stretch>
            <a:fillRect/>
          </a:stretch>
        </p:blipFill>
        <p:spPr>
          <a:xfrm>
            <a:off x="1651910" y="2241075"/>
            <a:ext cx="9700980" cy="4558134"/>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p:nvPr/>
        </p:nvSpPr>
        <p:spPr>
          <a:xfrm rot="20033895">
            <a:off x="465975" y="828531"/>
            <a:ext cx="2725646" cy="78133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174F86"/>
                </a:solidFill>
                <a:latin typeface="Chalkduster"/>
                <a:ea typeface="Chalkduster"/>
                <a:cs typeface="Chalkduster"/>
                <a:sym typeface="Chalkduster"/>
              </a:defRPr>
            </a:lvl1pPr>
          </a:lstStyle>
          <a:p>
            <a:r>
              <a:t>Problem 5</a:t>
            </a:r>
          </a:p>
        </p:txBody>
      </p:sp>
      <p:sp>
        <p:nvSpPr>
          <p:cNvPr id="203" name="Shape 203"/>
          <p:cNvSpPr/>
          <p:nvPr/>
        </p:nvSpPr>
        <p:spPr>
          <a:xfrm>
            <a:off x="2949563" y="2082537"/>
            <a:ext cx="697504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Light"/>
                <a:ea typeface="Helvetica Light"/>
                <a:cs typeface="Helvetica Light"/>
                <a:sym typeface="Helvetica Light"/>
              </a:defRPr>
            </a:lvl1pPr>
          </a:lstStyle>
          <a:p>
            <a:r>
              <a:rPr dirty="0" err="1"/>
              <a:t>En</a:t>
            </a:r>
            <a:r>
              <a:rPr dirty="0"/>
              <a:t> </a:t>
            </a:r>
            <a:r>
              <a:rPr dirty="0" err="1"/>
              <a:t>hastig</a:t>
            </a:r>
            <a:r>
              <a:rPr dirty="0"/>
              <a:t> </a:t>
            </a:r>
            <a:r>
              <a:rPr dirty="0" err="1"/>
              <a:t>nödlösning</a:t>
            </a:r>
            <a:r>
              <a:rPr dirty="0"/>
              <a:t> med 108:an</a:t>
            </a:r>
          </a:p>
        </p:txBody>
      </p:sp>
      <p:sp>
        <p:nvSpPr>
          <p:cNvPr id="204" name="Shape 204"/>
          <p:cNvSpPr/>
          <p:nvPr/>
        </p:nvSpPr>
        <p:spPr>
          <a:xfrm>
            <a:off x="1647915" y="4008483"/>
            <a:ext cx="9944100" cy="1498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defTabSz="914400">
              <a:defRPr sz="1800"/>
            </a:lvl1pPr>
          </a:lstStyle>
          <a:p>
            <a:r>
              <a:rPr dirty="0" err="1"/>
              <a:t>Att</a:t>
            </a:r>
            <a:r>
              <a:rPr dirty="0"/>
              <a:t> </a:t>
            </a:r>
            <a:r>
              <a:rPr dirty="0" err="1"/>
              <a:t>huvuddelen</a:t>
            </a:r>
            <a:r>
              <a:rPr dirty="0"/>
              <a:t> </a:t>
            </a:r>
            <a:r>
              <a:rPr dirty="0" err="1"/>
              <a:t>av</a:t>
            </a:r>
            <a:r>
              <a:rPr dirty="0"/>
              <a:t> </a:t>
            </a:r>
            <a:r>
              <a:rPr dirty="0" err="1"/>
              <a:t>hamntrafik</a:t>
            </a:r>
            <a:r>
              <a:rPr dirty="0"/>
              <a:t> </a:t>
            </a:r>
            <a:r>
              <a:rPr dirty="0" err="1"/>
              <a:t>skall</a:t>
            </a:r>
            <a:r>
              <a:rPr dirty="0"/>
              <a:t> </a:t>
            </a:r>
            <a:r>
              <a:rPr dirty="0" err="1"/>
              <a:t>gå</a:t>
            </a:r>
            <a:r>
              <a:rPr dirty="0"/>
              <a:t> </a:t>
            </a:r>
            <a:r>
              <a:rPr dirty="0" err="1"/>
              <a:t>på</a:t>
            </a:r>
            <a:r>
              <a:rPr dirty="0"/>
              <a:t> </a:t>
            </a:r>
            <a:r>
              <a:rPr dirty="0" err="1"/>
              <a:t>väg</a:t>
            </a:r>
            <a:r>
              <a:rPr dirty="0"/>
              <a:t> 108 till Lund </a:t>
            </a:r>
            <a:r>
              <a:rPr dirty="0" err="1"/>
              <a:t>är</a:t>
            </a:r>
            <a:r>
              <a:rPr dirty="0"/>
              <a:t> </a:t>
            </a:r>
            <a:r>
              <a:rPr dirty="0" err="1"/>
              <a:t>orealistiskt</a:t>
            </a:r>
            <a:r>
              <a:rPr dirty="0"/>
              <a:t>. </a:t>
            </a:r>
            <a:r>
              <a:rPr dirty="0" err="1"/>
              <a:t>Vägen</a:t>
            </a:r>
            <a:r>
              <a:rPr dirty="0"/>
              <a:t> </a:t>
            </a:r>
            <a:r>
              <a:rPr dirty="0" err="1"/>
              <a:t>är</a:t>
            </a:r>
            <a:r>
              <a:rPr dirty="0"/>
              <a:t> under-</a:t>
            </a:r>
            <a:r>
              <a:rPr dirty="0" err="1"/>
              <a:t>dimensionerad</a:t>
            </a:r>
            <a:r>
              <a:rPr dirty="0"/>
              <a:t>, med </a:t>
            </a:r>
            <a:r>
              <a:rPr dirty="0" err="1"/>
              <a:t>rondeller</a:t>
            </a:r>
            <a:r>
              <a:rPr dirty="0"/>
              <a:t> </a:t>
            </a:r>
            <a:r>
              <a:rPr dirty="0" err="1"/>
              <a:t>och</a:t>
            </a:r>
            <a:r>
              <a:rPr dirty="0"/>
              <a:t> </a:t>
            </a:r>
            <a:r>
              <a:rPr dirty="0" err="1"/>
              <a:t>hastighetsbegränsningar</a:t>
            </a:r>
            <a:r>
              <a:rPr dirty="0"/>
              <a:t>. Vid Lund </a:t>
            </a:r>
            <a:r>
              <a:rPr dirty="0" err="1"/>
              <a:t>är</a:t>
            </a:r>
            <a:r>
              <a:rPr dirty="0"/>
              <a:t> </a:t>
            </a:r>
            <a:r>
              <a:rPr dirty="0" err="1"/>
              <a:t>det</a:t>
            </a:r>
            <a:r>
              <a:rPr dirty="0"/>
              <a:t> </a:t>
            </a:r>
            <a:r>
              <a:rPr dirty="0" err="1"/>
              <a:t>ofta</a:t>
            </a:r>
            <a:r>
              <a:rPr dirty="0"/>
              <a:t> </a:t>
            </a:r>
            <a:r>
              <a:rPr dirty="0" err="1"/>
              <a:t>köbildning</a:t>
            </a:r>
            <a:r>
              <a:rPr dirty="0"/>
              <a:t> </a:t>
            </a:r>
            <a:r>
              <a:rPr dirty="0" err="1"/>
              <a:t>idag</a:t>
            </a:r>
            <a:r>
              <a:rPr dirty="0"/>
              <a:t>. Med </a:t>
            </a:r>
            <a:r>
              <a:rPr dirty="0" err="1"/>
              <a:t>tusentals</a:t>
            </a:r>
            <a:r>
              <a:rPr dirty="0"/>
              <a:t> </a:t>
            </a:r>
            <a:r>
              <a:rPr dirty="0" err="1"/>
              <a:t>tunga</a:t>
            </a:r>
            <a:r>
              <a:rPr dirty="0"/>
              <a:t> </a:t>
            </a:r>
            <a:r>
              <a:rPr dirty="0" err="1"/>
              <a:t>lastbilar</a:t>
            </a:r>
            <a:r>
              <a:rPr dirty="0"/>
              <a:t> </a:t>
            </a:r>
            <a:r>
              <a:rPr dirty="0" err="1"/>
              <a:t>blir</a:t>
            </a:r>
            <a:r>
              <a:rPr dirty="0"/>
              <a:t> </a:t>
            </a:r>
            <a:r>
              <a:rPr dirty="0" err="1"/>
              <a:t>det</a:t>
            </a:r>
            <a:r>
              <a:rPr dirty="0"/>
              <a:t> </a:t>
            </a:r>
            <a:r>
              <a:rPr dirty="0" err="1"/>
              <a:t>troligen</a:t>
            </a:r>
            <a:r>
              <a:rPr dirty="0"/>
              <a:t> </a:t>
            </a:r>
            <a:r>
              <a:rPr dirty="0" err="1"/>
              <a:t>totalstopp</a:t>
            </a:r>
            <a:r>
              <a:rPr dirty="0"/>
              <a:t>. </a:t>
            </a:r>
            <a:r>
              <a:rPr dirty="0" err="1"/>
              <a:t>Trafikverket</a:t>
            </a:r>
            <a:r>
              <a:rPr dirty="0"/>
              <a:t> </a:t>
            </a:r>
            <a:r>
              <a:rPr dirty="0" err="1"/>
              <a:t>kan</a:t>
            </a:r>
            <a:r>
              <a:rPr dirty="0"/>
              <a:t> </a:t>
            </a:r>
            <a:r>
              <a:rPr dirty="0" err="1"/>
              <a:t>knappast</a:t>
            </a:r>
            <a:r>
              <a:rPr dirty="0"/>
              <a:t> </a:t>
            </a:r>
            <a:r>
              <a:rPr dirty="0" err="1"/>
              <a:t>godta</a:t>
            </a:r>
            <a:r>
              <a:rPr dirty="0"/>
              <a:t> </a:t>
            </a:r>
            <a:r>
              <a:rPr dirty="0" err="1"/>
              <a:t>detta</a:t>
            </a:r>
            <a:r>
              <a:rPr dirty="0"/>
              <a:t>. </a:t>
            </a:r>
            <a:r>
              <a:rPr dirty="0" err="1"/>
              <a:t>Därför</a:t>
            </a:r>
            <a:r>
              <a:rPr dirty="0"/>
              <a:t> </a:t>
            </a:r>
            <a:r>
              <a:rPr dirty="0" err="1"/>
              <a:t>är</a:t>
            </a:r>
            <a:r>
              <a:rPr dirty="0"/>
              <a:t> </a:t>
            </a:r>
            <a:r>
              <a:rPr dirty="0" err="1"/>
              <a:t>inte</a:t>
            </a:r>
            <a:r>
              <a:rPr dirty="0"/>
              <a:t> </a:t>
            </a:r>
            <a:r>
              <a:rPr dirty="0" err="1"/>
              <a:t>problemet</a:t>
            </a:r>
            <a:r>
              <a:rPr dirty="0"/>
              <a:t> </a:t>
            </a:r>
            <a:r>
              <a:rPr dirty="0" err="1"/>
              <a:t>löst</a:t>
            </a:r>
            <a:r>
              <a:rPr dirty="0"/>
              <a:t> </a:t>
            </a:r>
            <a:r>
              <a:rPr dirty="0" err="1"/>
              <a:t>så</a:t>
            </a:r>
            <a:r>
              <a:rPr dirty="0"/>
              <a:t> </a:t>
            </a:r>
            <a:r>
              <a:rPr dirty="0" err="1"/>
              <a:t>enkelt</a:t>
            </a:r>
            <a:r>
              <a:rPr dirty="0"/>
              <a:t>, </a:t>
            </a:r>
            <a:r>
              <a:rPr dirty="0" err="1"/>
              <a:t>som</a:t>
            </a:r>
            <a:r>
              <a:rPr dirty="0"/>
              <a:t> </a:t>
            </a:r>
            <a:r>
              <a:rPr dirty="0" err="1"/>
              <a:t>utredningen</a:t>
            </a:r>
            <a:r>
              <a:rPr dirty="0"/>
              <a:t> </a:t>
            </a:r>
            <a:r>
              <a:rPr dirty="0" err="1"/>
              <a:t>vill</a:t>
            </a:r>
            <a:r>
              <a:rPr dirty="0"/>
              <a:t> </a:t>
            </a:r>
            <a:r>
              <a:rPr dirty="0" err="1"/>
              <a:t>göra</a:t>
            </a:r>
            <a:r>
              <a:rPr dirty="0"/>
              <a:t> </a:t>
            </a:r>
            <a:r>
              <a:rPr dirty="0" err="1"/>
              <a:t>gällande</a:t>
            </a:r>
            <a:r>
              <a:rPr dirty="0"/>
              <a:t>. </a:t>
            </a:r>
            <a:r>
              <a:rPr dirty="0" err="1"/>
              <a:t>Detta</a:t>
            </a:r>
            <a:r>
              <a:rPr dirty="0"/>
              <a:t> </a:t>
            </a:r>
            <a:r>
              <a:rPr dirty="0" err="1"/>
              <a:t>har</a:t>
            </a:r>
            <a:r>
              <a:rPr dirty="0"/>
              <a:t> </a:t>
            </a:r>
            <a:r>
              <a:rPr dirty="0" err="1"/>
              <a:t>ifrågasatts</a:t>
            </a:r>
            <a:r>
              <a:rPr dirty="0"/>
              <a:t> </a:t>
            </a:r>
            <a:r>
              <a:rPr dirty="0" err="1"/>
              <a:t>och</a:t>
            </a:r>
            <a:r>
              <a:rPr dirty="0"/>
              <a:t> </a:t>
            </a:r>
            <a:r>
              <a:rPr dirty="0" err="1"/>
              <a:t>påpekats</a:t>
            </a:r>
            <a:r>
              <a:rPr dirty="0"/>
              <a:t> vid </a:t>
            </a:r>
            <a:r>
              <a:rPr dirty="0" err="1"/>
              <a:t>möte</a:t>
            </a:r>
            <a:r>
              <a:rPr dirty="0"/>
              <a:t> 7 </a:t>
            </a:r>
            <a:r>
              <a:rPr dirty="0" err="1"/>
              <a:t>jan</a:t>
            </a:r>
            <a:r>
              <a:rPr dirty="0"/>
              <a:t> </a:t>
            </a:r>
            <a:r>
              <a:rPr dirty="0" err="1"/>
              <a:t>och</a:t>
            </a:r>
            <a:r>
              <a:rPr dirty="0"/>
              <a:t> </a:t>
            </a:r>
            <a:r>
              <a:rPr dirty="0" err="1"/>
              <a:t>i</a:t>
            </a:r>
            <a:r>
              <a:rPr dirty="0"/>
              <a:t> </a:t>
            </a:r>
            <a:r>
              <a:rPr dirty="0" err="1"/>
              <a:t>skrift</a:t>
            </a:r>
            <a:r>
              <a:rPr dirty="0"/>
              <a:t> till WSP </a:t>
            </a:r>
            <a:r>
              <a:rPr dirty="0" err="1"/>
              <a:t>och</a:t>
            </a:r>
            <a:r>
              <a:rPr dirty="0"/>
              <a:t> </a:t>
            </a:r>
            <a:r>
              <a:rPr dirty="0" err="1"/>
              <a:t>infartsberedningen</a:t>
            </a:r>
            <a:r>
              <a:rPr dirty="0"/>
              <a:t> </a:t>
            </a:r>
            <a:r>
              <a:rPr dirty="0" err="1"/>
              <a:t>utan</a:t>
            </a:r>
            <a:r>
              <a:rPr dirty="0"/>
              <a:t> </a:t>
            </a:r>
            <a:r>
              <a:rPr dirty="0" err="1"/>
              <a:t>åtgärd</a:t>
            </a:r>
            <a:r>
              <a:rPr dirty="0"/>
              <a:t> </a:t>
            </a:r>
            <a:r>
              <a:rPr dirty="0" err="1"/>
              <a:t>från</a:t>
            </a:r>
            <a:r>
              <a:rPr dirty="0"/>
              <a:t> WSP.</a:t>
            </a:r>
          </a:p>
        </p:txBody>
      </p:sp>
      <p:sp>
        <p:nvSpPr>
          <p:cNvPr id="205" name="Shape 205"/>
          <p:cNvSpPr/>
          <p:nvPr/>
        </p:nvSpPr>
        <p:spPr>
          <a:xfrm>
            <a:off x="115684" y="6380871"/>
            <a:ext cx="13008563" cy="533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914400">
              <a:defRPr sz="2800" b="1">
                <a:solidFill>
                  <a:schemeClr val="accent5"/>
                </a:solidFill>
              </a:defRPr>
            </a:lvl1pPr>
          </a:lstStyle>
          <a:p>
            <a:r>
              <a:rPr dirty="0" err="1"/>
              <a:t>Skall</a:t>
            </a:r>
            <a:r>
              <a:rPr dirty="0"/>
              <a:t> Trelleborg </a:t>
            </a:r>
            <a:r>
              <a:rPr dirty="0" err="1"/>
              <a:t>bekosta</a:t>
            </a:r>
            <a:r>
              <a:rPr dirty="0"/>
              <a:t> </a:t>
            </a:r>
            <a:r>
              <a:rPr dirty="0" err="1"/>
              <a:t>ombyggnad</a:t>
            </a:r>
            <a:r>
              <a:rPr dirty="0"/>
              <a:t> </a:t>
            </a:r>
            <a:r>
              <a:rPr dirty="0" err="1"/>
              <a:t>av</a:t>
            </a:r>
            <a:r>
              <a:rPr dirty="0"/>
              <a:t> </a:t>
            </a:r>
            <a:r>
              <a:rPr dirty="0" err="1"/>
              <a:t>väg</a:t>
            </a:r>
            <a:r>
              <a:rPr dirty="0"/>
              <a:t> 108? Eller </a:t>
            </a:r>
            <a:r>
              <a:rPr dirty="0" err="1"/>
              <a:t>vem</a:t>
            </a:r>
            <a:r>
              <a:rPr dirty="0"/>
              <a:t>?</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1.png"/>
          <p:cNvPicPr>
            <a:picLocks noChangeAspect="1"/>
          </p:cNvPicPr>
          <p:nvPr/>
        </p:nvPicPr>
        <p:blipFill>
          <a:blip r:embed="rId2">
            <a:extLst/>
          </a:blip>
          <a:stretch>
            <a:fillRect/>
          </a:stretch>
        </p:blipFill>
        <p:spPr>
          <a:xfrm>
            <a:off x="0" y="244213"/>
            <a:ext cx="13004802" cy="9212282"/>
          </a:xfrm>
          <a:prstGeom prst="rect">
            <a:avLst/>
          </a:prstGeom>
          <a:ln w="12700">
            <a:miter lim="400000"/>
          </a:ln>
        </p:spPr>
      </p:pic>
      <p:sp>
        <p:nvSpPr>
          <p:cNvPr id="120" name="Shape 120"/>
          <p:cNvSpPr/>
          <p:nvPr/>
        </p:nvSpPr>
        <p:spPr>
          <a:xfrm>
            <a:off x="526910" y="339454"/>
            <a:ext cx="11950980" cy="736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200">
                <a:latin typeface="Helvetica Light"/>
                <a:ea typeface="Helvetica Light"/>
                <a:cs typeface="Helvetica Light"/>
                <a:sym typeface="Helvetica Light"/>
              </a:defRPr>
            </a:lvl1pPr>
          </a:lstStyle>
          <a:p>
            <a:r>
              <a:rPr dirty="0" err="1"/>
              <a:t>Söderslättspartiets</a:t>
            </a:r>
            <a:r>
              <a:rPr dirty="0"/>
              <a:t> vision 2010. </a:t>
            </a:r>
            <a:r>
              <a:rPr dirty="0" err="1"/>
              <a:t>Kommer</a:t>
            </a:r>
            <a:r>
              <a:rPr dirty="0"/>
              <a:t> du </a:t>
            </a:r>
            <a:r>
              <a:rPr dirty="0" err="1"/>
              <a:t>ihåg</a:t>
            </a:r>
            <a:r>
              <a:rPr dirty="0"/>
              <a:t>?</a:t>
            </a:r>
          </a:p>
        </p:txBody>
      </p:sp>
      <p:sp>
        <p:nvSpPr>
          <p:cNvPr id="4" name="Shape 120"/>
          <p:cNvSpPr/>
          <p:nvPr/>
        </p:nvSpPr>
        <p:spPr>
          <a:xfrm>
            <a:off x="1609358" y="8432148"/>
            <a:ext cx="10090903" cy="84125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200"/>
            </a:lvl1pPr>
          </a:lstStyle>
          <a:p>
            <a:r>
              <a:rPr lang="sv-SE" sz="2400" dirty="0" smtClean="0"/>
              <a:t>Redan </a:t>
            </a:r>
            <a:r>
              <a:rPr sz="2400" dirty="0" smtClean="0"/>
              <a:t>2010</a:t>
            </a:r>
            <a:r>
              <a:rPr lang="sv-SE" sz="2400" dirty="0" smtClean="0"/>
              <a:t> var SÖS förslag stadsgata = lokal ringväg men ej hamninfart</a:t>
            </a:r>
          </a:p>
          <a:p>
            <a:r>
              <a:rPr lang="sv-SE" sz="2400" dirty="0" smtClean="0"/>
              <a:t>Frågan är öppen tills Infartsberedningen avslutats.</a:t>
            </a:r>
            <a:endParaRPr sz="2400"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p:nvPr/>
        </p:nvSpPr>
        <p:spPr>
          <a:xfrm>
            <a:off x="1077125" y="1075298"/>
            <a:ext cx="8649805" cy="53347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Light"/>
                <a:ea typeface="Helvetica Light"/>
                <a:cs typeface="Helvetica Light"/>
                <a:sym typeface="Helvetica Light"/>
              </a:defRPr>
            </a:lvl1pPr>
          </a:lstStyle>
          <a:p>
            <a:r>
              <a:rPr lang="sv-SE" sz="2800" dirty="0" smtClean="0"/>
              <a:t>Söderslättspartiets synpunkt    och   </a:t>
            </a:r>
            <a:r>
              <a:rPr sz="2800" dirty="0" smtClean="0"/>
              <a:t> </a:t>
            </a:r>
            <a:r>
              <a:rPr sz="2800" dirty="0" err="1"/>
              <a:t>vad</a:t>
            </a:r>
            <a:r>
              <a:rPr sz="2800" dirty="0"/>
              <a:t> WSP </a:t>
            </a:r>
            <a:r>
              <a:rPr sz="2800" dirty="0" err="1"/>
              <a:t>skriver</a:t>
            </a:r>
            <a:endParaRPr sz="2800" dirty="0"/>
          </a:p>
        </p:txBody>
      </p:sp>
      <p:pic>
        <p:nvPicPr>
          <p:cNvPr id="209" name="image8.png"/>
          <p:cNvPicPr>
            <a:picLocks noChangeAspect="1"/>
          </p:cNvPicPr>
          <p:nvPr/>
        </p:nvPicPr>
        <p:blipFill>
          <a:blip r:embed="rId2">
            <a:extLst/>
          </a:blip>
          <a:stretch>
            <a:fillRect/>
          </a:stretch>
        </p:blipFill>
        <p:spPr>
          <a:xfrm>
            <a:off x="7018635" y="7167495"/>
            <a:ext cx="4419603" cy="1981203"/>
          </a:xfrm>
          <a:prstGeom prst="rect">
            <a:avLst/>
          </a:prstGeom>
          <a:ln w="12700">
            <a:miter lim="400000"/>
          </a:ln>
        </p:spPr>
      </p:pic>
      <p:sp>
        <p:nvSpPr>
          <p:cNvPr id="210" name="Shape 210"/>
          <p:cNvSpPr>
            <a:spLocks noGrp="1"/>
          </p:cNvSpPr>
          <p:nvPr>
            <p:ph type="body" sz="quarter" idx="4294967295"/>
          </p:nvPr>
        </p:nvSpPr>
        <p:spPr>
          <a:xfrm>
            <a:off x="6789975" y="2561111"/>
            <a:ext cx="4565256" cy="1776083"/>
          </a:xfrm>
          <a:prstGeom prst="rect">
            <a:avLst/>
          </a:prstGeom>
        </p:spPr>
        <p:txBody>
          <a:bodyPr lIns="32145" tIns="32145" rIns="32145" bIns="32145" anchor="t"/>
          <a:lstStyle/>
          <a:p>
            <a:pPr marL="0" indent="0" defTabSz="642915">
              <a:lnSpc>
                <a:spcPct val="120000"/>
              </a:lnSpc>
              <a:spcBef>
                <a:spcPts val="400"/>
              </a:spcBef>
              <a:buSzTx/>
              <a:buFont typeface="Arial"/>
              <a:buNone/>
              <a:defRPr sz="2300">
                <a:latin typeface="+mj-lt"/>
                <a:ea typeface="+mj-ea"/>
                <a:cs typeface="+mj-cs"/>
                <a:sym typeface="Helvetica"/>
              </a:defRPr>
            </a:pPr>
            <a:r>
              <a:t>”Finansiering via avgifter från brukarna utgör en möjlighet, ..... beslutas av staten ….. del av finansieringen …..”</a:t>
            </a:r>
          </a:p>
        </p:txBody>
      </p:sp>
      <p:sp>
        <p:nvSpPr>
          <p:cNvPr id="211" name="Shape 211"/>
          <p:cNvSpPr/>
          <p:nvPr/>
        </p:nvSpPr>
        <p:spPr>
          <a:xfrm>
            <a:off x="1351628" y="2462257"/>
            <a:ext cx="4565256" cy="1359693"/>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spAutoFit/>
          </a:bodyPr>
          <a:lstStyle/>
          <a:p>
            <a:pPr algn="l" defTabSz="914400">
              <a:defRPr sz="2800" b="1">
                <a:solidFill>
                  <a:srgbClr val="5C86AE"/>
                </a:solidFill>
              </a:defRPr>
            </a:pPr>
            <a:r>
              <a:t>Vi har en idé: </a:t>
            </a:r>
          </a:p>
          <a:p>
            <a:pPr algn="l" defTabSz="914400">
              <a:defRPr sz="2800" b="1">
                <a:solidFill>
                  <a:srgbClr val="5C86AE"/>
                </a:solidFill>
              </a:defRPr>
            </a:pPr>
            <a:r>
              <a:t>Finansiering - tunnelavgift</a:t>
            </a:r>
          </a:p>
        </p:txBody>
      </p:sp>
      <p:sp>
        <p:nvSpPr>
          <p:cNvPr id="212" name="Shape 212"/>
          <p:cNvSpPr/>
          <p:nvPr/>
        </p:nvSpPr>
        <p:spPr>
          <a:xfrm>
            <a:off x="1212477" y="4403432"/>
            <a:ext cx="5126329" cy="4811895"/>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l" defTabSz="642915">
              <a:defRPr sz="2800" b="1">
                <a:solidFill>
                  <a:srgbClr val="5C86AE"/>
                </a:solidFill>
              </a:defRPr>
            </a:pPr>
            <a:r>
              <a:rPr dirty="0" err="1"/>
              <a:t>Trafikverket</a:t>
            </a:r>
            <a:r>
              <a:rPr dirty="0"/>
              <a:t> </a:t>
            </a:r>
            <a:r>
              <a:rPr dirty="0" err="1"/>
              <a:t>har</a:t>
            </a:r>
            <a:r>
              <a:rPr dirty="0"/>
              <a:t> </a:t>
            </a:r>
            <a:r>
              <a:rPr dirty="0" err="1"/>
              <a:t>inte</a:t>
            </a:r>
            <a:r>
              <a:rPr dirty="0"/>
              <a:t> </a:t>
            </a:r>
            <a:r>
              <a:rPr dirty="0" err="1"/>
              <a:t>tillfrågats</a:t>
            </a:r>
            <a:r>
              <a:rPr dirty="0"/>
              <a:t> </a:t>
            </a:r>
            <a:r>
              <a:rPr dirty="0" err="1"/>
              <a:t>av</a:t>
            </a:r>
            <a:r>
              <a:rPr dirty="0"/>
              <a:t> WSP. </a:t>
            </a:r>
            <a:endParaRPr lang="sv-SE" dirty="0" smtClean="0"/>
          </a:p>
          <a:p>
            <a:pPr algn="l" defTabSz="642915">
              <a:defRPr sz="2800" b="1">
                <a:solidFill>
                  <a:srgbClr val="5C86AE"/>
                </a:solidFill>
              </a:defRPr>
            </a:pPr>
            <a:r>
              <a:rPr dirty="0" smtClean="0"/>
              <a:t>SÖS </a:t>
            </a:r>
            <a:r>
              <a:rPr dirty="0" err="1"/>
              <a:t>frågar</a:t>
            </a:r>
            <a:r>
              <a:rPr dirty="0"/>
              <a:t> </a:t>
            </a:r>
            <a:r>
              <a:rPr dirty="0" err="1"/>
              <a:t>Trafikverket</a:t>
            </a:r>
            <a:r>
              <a:rPr dirty="0"/>
              <a:t> </a:t>
            </a:r>
            <a:r>
              <a:rPr dirty="0" err="1"/>
              <a:t>och</a:t>
            </a:r>
            <a:r>
              <a:rPr dirty="0"/>
              <a:t> </a:t>
            </a:r>
            <a:r>
              <a:rPr dirty="0" err="1"/>
              <a:t>får</a:t>
            </a:r>
            <a:r>
              <a:rPr dirty="0"/>
              <a:t> </a:t>
            </a:r>
            <a:r>
              <a:rPr dirty="0" err="1"/>
              <a:t>svar</a:t>
            </a:r>
            <a:r>
              <a:rPr dirty="0"/>
              <a:t>: </a:t>
            </a:r>
            <a:r>
              <a:rPr i="1" dirty="0">
                <a:solidFill>
                  <a:schemeClr val="accent5"/>
                </a:solidFill>
              </a:rPr>
              <a:t>”</a:t>
            </a:r>
            <a:r>
              <a:rPr i="1" dirty="0" err="1">
                <a:solidFill>
                  <a:schemeClr val="accent5"/>
                </a:solidFill>
              </a:rPr>
              <a:t>Långväga</a:t>
            </a:r>
            <a:r>
              <a:rPr i="1" dirty="0">
                <a:solidFill>
                  <a:schemeClr val="accent5"/>
                </a:solidFill>
              </a:rPr>
              <a:t> </a:t>
            </a:r>
            <a:r>
              <a:rPr i="1" dirty="0" err="1">
                <a:solidFill>
                  <a:schemeClr val="accent5"/>
                </a:solidFill>
              </a:rPr>
              <a:t>tung</a:t>
            </a:r>
            <a:r>
              <a:rPr i="1" dirty="0">
                <a:solidFill>
                  <a:schemeClr val="accent5"/>
                </a:solidFill>
              </a:rPr>
              <a:t> </a:t>
            </a:r>
            <a:r>
              <a:rPr i="1" dirty="0" err="1">
                <a:solidFill>
                  <a:schemeClr val="accent5"/>
                </a:solidFill>
              </a:rPr>
              <a:t>trafik</a:t>
            </a:r>
            <a:r>
              <a:rPr i="1" dirty="0">
                <a:solidFill>
                  <a:schemeClr val="accent5"/>
                </a:solidFill>
              </a:rPr>
              <a:t> </a:t>
            </a:r>
            <a:r>
              <a:rPr i="1" dirty="0" err="1">
                <a:solidFill>
                  <a:schemeClr val="accent5"/>
                </a:solidFill>
              </a:rPr>
              <a:t>skall</a:t>
            </a:r>
            <a:r>
              <a:rPr i="1" dirty="0">
                <a:solidFill>
                  <a:schemeClr val="accent5"/>
                </a:solidFill>
              </a:rPr>
              <a:t> </a:t>
            </a:r>
            <a:r>
              <a:rPr i="1" dirty="0" err="1">
                <a:solidFill>
                  <a:schemeClr val="accent5"/>
                </a:solidFill>
              </a:rPr>
              <a:t>gå</a:t>
            </a:r>
            <a:r>
              <a:rPr i="1" dirty="0">
                <a:solidFill>
                  <a:schemeClr val="accent5"/>
                </a:solidFill>
              </a:rPr>
              <a:t> </a:t>
            </a:r>
            <a:r>
              <a:rPr i="1" dirty="0" err="1">
                <a:solidFill>
                  <a:schemeClr val="accent5"/>
                </a:solidFill>
              </a:rPr>
              <a:t>på</a:t>
            </a:r>
            <a:r>
              <a:rPr i="1" dirty="0">
                <a:solidFill>
                  <a:schemeClr val="accent5"/>
                </a:solidFill>
              </a:rPr>
              <a:t> </a:t>
            </a:r>
            <a:r>
              <a:rPr i="1" dirty="0" err="1">
                <a:solidFill>
                  <a:schemeClr val="accent5"/>
                </a:solidFill>
              </a:rPr>
              <a:t>motorväg</a:t>
            </a:r>
            <a:r>
              <a:rPr i="1" dirty="0">
                <a:solidFill>
                  <a:schemeClr val="accent5"/>
                </a:solidFill>
              </a:rPr>
              <a:t> </a:t>
            </a:r>
            <a:r>
              <a:rPr i="1" dirty="0" err="1">
                <a:solidFill>
                  <a:schemeClr val="accent5"/>
                </a:solidFill>
              </a:rPr>
              <a:t>som</a:t>
            </a:r>
            <a:r>
              <a:rPr i="1" dirty="0">
                <a:solidFill>
                  <a:schemeClr val="accent5"/>
                </a:solidFill>
              </a:rPr>
              <a:t> E6. </a:t>
            </a:r>
            <a:r>
              <a:rPr i="1" dirty="0" err="1">
                <a:solidFill>
                  <a:schemeClr val="accent5"/>
                </a:solidFill>
              </a:rPr>
              <a:t>Det</a:t>
            </a:r>
            <a:r>
              <a:rPr i="1" dirty="0">
                <a:solidFill>
                  <a:schemeClr val="accent5"/>
                </a:solidFill>
              </a:rPr>
              <a:t> </a:t>
            </a:r>
            <a:r>
              <a:rPr i="1" dirty="0" err="1">
                <a:solidFill>
                  <a:schemeClr val="accent5"/>
                </a:solidFill>
              </a:rPr>
              <a:t>är</a:t>
            </a:r>
            <a:r>
              <a:rPr i="1" dirty="0">
                <a:solidFill>
                  <a:schemeClr val="accent5"/>
                </a:solidFill>
              </a:rPr>
              <a:t> </a:t>
            </a:r>
            <a:r>
              <a:rPr i="1" dirty="0" err="1">
                <a:solidFill>
                  <a:schemeClr val="accent5"/>
                </a:solidFill>
              </a:rPr>
              <a:t>inte</a:t>
            </a:r>
            <a:r>
              <a:rPr i="1" dirty="0">
                <a:solidFill>
                  <a:schemeClr val="accent5"/>
                </a:solidFill>
              </a:rPr>
              <a:t> </a:t>
            </a:r>
            <a:r>
              <a:rPr i="1" dirty="0" err="1">
                <a:solidFill>
                  <a:schemeClr val="accent5"/>
                </a:solidFill>
              </a:rPr>
              <a:t>aktuellt</a:t>
            </a:r>
            <a:r>
              <a:rPr i="1" dirty="0">
                <a:solidFill>
                  <a:schemeClr val="accent5"/>
                </a:solidFill>
              </a:rPr>
              <a:t> med </a:t>
            </a:r>
            <a:r>
              <a:rPr i="1" dirty="0" err="1">
                <a:solidFill>
                  <a:schemeClr val="accent5"/>
                </a:solidFill>
              </a:rPr>
              <a:t>att</a:t>
            </a:r>
            <a:r>
              <a:rPr i="1" dirty="0">
                <a:solidFill>
                  <a:schemeClr val="accent5"/>
                </a:solidFill>
              </a:rPr>
              <a:t> </a:t>
            </a:r>
            <a:r>
              <a:rPr i="1" dirty="0" err="1">
                <a:solidFill>
                  <a:schemeClr val="accent5"/>
                </a:solidFill>
              </a:rPr>
              <a:t>uppgradera</a:t>
            </a:r>
            <a:r>
              <a:rPr i="1" dirty="0">
                <a:solidFill>
                  <a:schemeClr val="accent5"/>
                </a:solidFill>
              </a:rPr>
              <a:t> 108 till </a:t>
            </a:r>
            <a:r>
              <a:rPr i="1" dirty="0" err="1">
                <a:solidFill>
                  <a:schemeClr val="accent5"/>
                </a:solidFill>
              </a:rPr>
              <a:t>motorväg</a:t>
            </a:r>
            <a:r>
              <a:rPr i="1" dirty="0">
                <a:solidFill>
                  <a:schemeClr val="accent5"/>
                </a:solidFill>
              </a:rPr>
              <a:t>, </a:t>
            </a:r>
            <a:r>
              <a:rPr i="1" dirty="0" err="1">
                <a:solidFill>
                  <a:schemeClr val="accent5"/>
                </a:solidFill>
              </a:rPr>
              <a:t>vilket</a:t>
            </a:r>
            <a:r>
              <a:rPr i="1" dirty="0">
                <a:solidFill>
                  <a:schemeClr val="accent5"/>
                </a:solidFill>
              </a:rPr>
              <a:t> </a:t>
            </a:r>
            <a:r>
              <a:rPr i="1" dirty="0" err="1">
                <a:solidFill>
                  <a:schemeClr val="accent5"/>
                </a:solidFill>
              </a:rPr>
              <a:t>skulle</a:t>
            </a:r>
            <a:r>
              <a:rPr i="1" dirty="0">
                <a:solidFill>
                  <a:schemeClr val="accent5"/>
                </a:solidFill>
              </a:rPr>
              <a:t> </a:t>
            </a:r>
            <a:r>
              <a:rPr i="1" dirty="0" err="1">
                <a:solidFill>
                  <a:schemeClr val="accent5"/>
                </a:solidFill>
              </a:rPr>
              <a:t>bli</a:t>
            </a:r>
            <a:r>
              <a:rPr i="1" dirty="0">
                <a:solidFill>
                  <a:schemeClr val="accent5"/>
                </a:solidFill>
              </a:rPr>
              <a:t> </a:t>
            </a:r>
            <a:r>
              <a:rPr i="1" dirty="0" err="1">
                <a:solidFill>
                  <a:schemeClr val="accent5"/>
                </a:solidFill>
              </a:rPr>
              <a:t>mycket</a:t>
            </a:r>
            <a:r>
              <a:rPr i="1" dirty="0">
                <a:solidFill>
                  <a:schemeClr val="accent5"/>
                </a:solidFill>
              </a:rPr>
              <a:t> </a:t>
            </a:r>
            <a:r>
              <a:rPr i="1" dirty="0" err="1">
                <a:solidFill>
                  <a:schemeClr val="accent5"/>
                </a:solidFill>
              </a:rPr>
              <a:t>dyrt</a:t>
            </a:r>
            <a:r>
              <a:rPr i="1" dirty="0">
                <a:solidFill>
                  <a:schemeClr val="accent5"/>
                </a:solidFill>
              </a:rPr>
              <a:t>.”</a:t>
            </a:r>
            <a:r>
              <a:rPr dirty="0"/>
              <a:t> </a:t>
            </a:r>
          </a:p>
          <a:p>
            <a:pPr algn="l" defTabSz="642915">
              <a:defRPr sz="2800" b="1">
                <a:solidFill>
                  <a:srgbClr val="5C86AE"/>
                </a:solidFill>
              </a:defRPr>
            </a:pPr>
            <a:r>
              <a:rPr dirty="0"/>
              <a:t/>
            </a:r>
            <a:br>
              <a:rPr dirty="0"/>
            </a:br>
            <a:endParaRPr dirty="0"/>
          </a:p>
        </p:txBody>
      </p:sp>
      <p:sp>
        <p:nvSpPr>
          <p:cNvPr id="213" name="Shape 213"/>
          <p:cNvSpPr/>
          <p:nvPr/>
        </p:nvSpPr>
        <p:spPr>
          <a:xfrm>
            <a:off x="6862801" y="4661678"/>
            <a:ext cx="4419603" cy="1707199"/>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algn="l" defTabSz="642915">
              <a:lnSpc>
                <a:spcPct val="120000"/>
              </a:lnSpc>
              <a:spcBef>
                <a:spcPts val="400"/>
              </a:spcBef>
              <a:defRPr sz="2300"/>
            </a:pPr>
            <a:r>
              <a:t>”På väg 108 mellan Trelleborg och Lund kan vissa åtgärder behövas för att åstadkomma ett bra trafikflöde.” </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p:nvPr/>
        </p:nvSpPr>
        <p:spPr>
          <a:xfrm>
            <a:off x="963238" y="391892"/>
            <a:ext cx="11078324" cy="1069010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defTabSz="914400">
              <a:defRPr sz="3200" b="1" i="1">
                <a:solidFill>
                  <a:srgbClr val="C00000"/>
                </a:solidFill>
              </a:defRPr>
            </a:pPr>
            <a:endParaRPr dirty="0"/>
          </a:p>
          <a:p>
            <a:pPr algn="l" defTabSz="914400">
              <a:defRPr sz="3200" b="1" i="1">
                <a:solidFill>
                  <a:srgbClr val="C00000"/>
                </a:solidFill>
              </a:defRPr>
            </a:pPr>
            <a:r>
              <a:rPr sz="2800" dirty="0"/>
              <a:t>1. </a:t>
            </a:r>
            <a:r>
              <a:rPr lang="sv-SE" sz="2800" dirty="0" smtClean="0"/>
              <a:t>Utredningen säger 370 mkr för Östlig och 2475 mkr för Västlig</a:t>
            </a:r>
            <a:endParaRPr lang="sv-SE" sz="2800" dirty="0"/>
          </a:p>
          <a:p>
            <a:pPr marL="457200" lvl="4" indent="-457200" algn="l" defTabSz="914400">
              <a:buFont typeface="Arial" panose="020B0604020202020204" pitchFamily="34" charset="0"/>
              <a:buChar char="•"/>
              <a:defRPr sz="3200" b="1" i="1">
                <a:solidFill>
                  <a:srgbClr val="C00000"/>
                </a:solidFill>
              </a:defRPr>
            </a:pPr>
            <a:r>
              <a:rPr lang="sv-SE" sz="2800" dirty="0" smtClean="0"/>
              <a:t>    Politiker och allmänheten ges en helt vrång bild</a:t>
            </a:r>
          </a:p>
          <a:p>
            <a:pPr marL="457200" lvl="1" indent="-457200" algn="l" defTabSz="914400">
              <a:buFont typeface="Arial" panose="020B0604020202020204" pitchFamily="34" charset="0"/>
              <a:buChar char="•"/>
              <a:defRPr sz="3200" b="1" i="1">
                <a:solidFill>
                  <a:srgbClr val="C00000"/>
                </a:solidFill>
              </a:defRPr>
            </a:pPr>
            <a:r>
              <a:rPr lang="sv-SE" sz="2800" dirty="0" smtClean="0"/>
              <a:t>    </a:t>
            </a:r>
            <a:r>
              <a:rPr sz="2800" dirty="0" err="1" smtClean="0"/>
              <a:t>Kostnad</a:t>
            </a:r>
            <a:r>
              <a:rPr sz="2800" dirty="0" smtClean="0"/>
              <a:t> </a:t>
            </a:r>
            <a:r>
              <a:rPr sz="2800" dirty="0" err="1"/>
              <a:t>för</a:t>
            </a:r>
            <a:r>
              <a:rPr sz="2800" dirty="0"/>
              <a:t> </a:t>
            </a:r>
            <a:r>
              <a:rPr sz="2800" dirty="0" err="1"/>
              <a:t>Västlig</a:t>
            </a:r>
            <a:r>
              <a:rPr sz="2800" dirty="0"/>
              <a:t> </a:t>
            </a:r>
            <a:r>
              <a:rPr sz="2800" dirty="0" err="1"/>
              <a:t>infart</a:t>
            </a:r>
            <a:r>
              <a:rPr sz="2800" dirty="0"/>
              <a:t> </a:t>
            </a:r>
            <a:r>
              <a:rPr sz="2800" dirty="0" err="1"/>
              <a:t>och</a:t>
            </a:r>
            <a:r>
              <a:rPr sz="2800" dirty="0"/>
              <a:t> </a:t>
            </a:r>
            <a:r>
              <a:rPr sz="2800" dirty="0" err="1"/>
              <a:t>föreslagen</a:t>
            </a:r>
            <a:r>
              <a:rPr sz="2800" dirty="0"/>
              <a:t> </a:t>
            </a:r>
            <a:r>
              <a:rPr sz="2800" dirty="0" err="1"/>
              <a:t>Östlig</a:t>
            </a:r>
            <a:r>
              <a:rPr sz="2800" dirty="0"/>
              <a:t> </a:t>
            </a:r>
            <a:r>
              <a:rPr sz="2800" dirty="0" err="1"/>
              <a:t>infart</a:t>
            </a:r>
            <a:r>
              <a:rPr sz="2800" dirty="0"/>
              <a:t> </a:t>
            </a:r>
            <a:r>
              <a:rPr lang="sv-SE" sz="2800" dirty="0" smtClean="0"/>
              <a:t>via        väg108</a:t>
            </a:r>
          </a:p>
          <a:p>
            <a:pPr marL="457200" lvl="1" indent="-457200" algn="l" defTabSz="914400">
              <a:buFont typeface="Arial" panose="020B0604020202020204" pitchFamily="34" charset="0"/>
              <a:buChar char="•"/>
              <a:defRPr sz="3200" b="1" i="1">
                <a:solidFill>
                  <a:srgbClr val="C00000"/>
                </a:solidFill>
              </a:defRPr>
            </a:pPr>
            <a:r>
              <a:rPr lang="sv-SE" sz="2800" dirty="0" smtClean="0"/>
              <a:t>   Kostnad </a:t>
            </a:r>
            <a:r>
              <a:rPr sz="2800" dirty="0" err="1" smtClean="0"/>
              <a:t>kan</a:t>
            </a:r>
            <a:r>
              <a:rPr sz="2800" dirty="0" smtClean="0"/>
              <a:t> </a:t>
            </a:r>
            <a:r>
              <a:rPr sz="2800" dirty="0" err="1"/>
              <a:t>ligga</a:t>
            </a:r>
            <a:r>
              <a:rPr sz="2800" dirty="0"/>
              <a:t> </a:t>
            </a:r>
            <a:r>
              <a:rPr sz="2800" dirty="0" err="1"/>
              <a:t>i</a:t>
            </a:r>
            <a:r>
              <a:rPr sz="2800" dirty="0"/>
              <a:t> ”</a:t>
            </a:r>
            <a:r>
              <a:rPr sz="2800" dirty="0" err="1"/>
              <a:t>samma</a:t>
            </a:r>
            <a:r>
              <a:rPr sz="2800" dirty="0"/>
              <a:t> </a:t>
            </a:r>
            <a:r>
              <a:rPr sz="2800" dirty="0" err="1"/>
              <a:t>härad</a:t>
            </a:r>
            <a:r>
              <a:rPr sz="2800" dirty="0"/>
              <a:t>” </a:t>
            </a:r>
            <a:r>
              <a:rPr sz="2800" dirty="0" err="1"/>
              <a:t>d.v.s</a:t>
            </a:r>
            <a:r>
              <a:rPr sz="2800" dirty="0"/>
              <a:t>. 1675 </a:t>
            </a:r>
            <a:r>
              <a:rPr sz="2800" dirty="0" err="1" smtClean="0"/>
              <a:t>mkr</a:t>
            </a:r>
            <a:r>
              <a:rPr lang="sv-SE" sz="2800" dirty="0"/>
              <a:t> </a:t>
            </a:r>
            <a:endParaRPr sz="2800" dirty="0"/>
          </a:p>
          <a:p>
            <a:pPr algn="l" defTabSz="914400">
              <a:defRPr sz="3200" b="1" i="1">
                <a:solidFill>
                  <a:srgbClr val="C00000"/>
                </a:solidFill>
              </a:defRPr>
            </a:pPr>
            <a:endParaRPr sz="2800" dirty="0"/>
          </a:p>
          <a:p>
            <a:pPr algn="l" defTabSz="914400">
              <a:defRPr sz="3200" b="1" i="1">
                <a:solidFill>
                  <a:srgbClr val="C00000"/>
                </a:solidFill>
              </a:defRPr>
            </a:pPr>
            <a:r>
              <a:rPr sz="2800" dirty="0"/>
              <a:t>2. </a:t>
            </a:r>
            <a:r>
              <a:rPr lang="sv-SE" sz="2800" dirty="0" smtClean="0">
                <a:solidFill>
                  <a:srgbClr val="FF0000"/>
                </a:solidFill>
              </a:rPr>
              <a:t>MEN</a:t>
            </a:r>
            <a:r>
              <a:rPr lang="sv-SE" sz="2800" dirty="0" smtClean="0"/>
              <a:t> </a:t>
            </a:r>
            <a:r>
              <a:rPr sz="2800" dirty="0" err="1" smtClean="0"/>
              <a:t>Utredningens</a:t>
            </a:r>
            <a:r>
              <a:rPr sz="2800" dirty="0" smtClean="0"/>
              <a:t> </a:t>
            </a:r>
            <a:r>
              <a:rPr sz="2800" dirty="0" err="1"/>
              <a:t>förslag</a:t>
            </a:r>
            <a:r>
              <a:rPr sz="2800" dirty="0"/>
              <a:t> </a:t>
            </a:r>
            <a:r>
              <a:rPr lang="sv-SE" sz="2800" dirty="0" smtClean="0"/>
              <a:t>Östlig infart </a:t>
            </a:r>
            <a:r>
              <a:rPr sz="2800" dirty="0" err="1" smtClean="0"/>
              <a:t>går</a:t>
            </a:r>
            <a:r>
              <a:rPr sz="2800" dirty="0" smtClean="0"/>
              <a:t> </a:t>
            </a:r>
            <a:r>
              <a:rPr sz="2800" dirty="0" err="1" smtClean="0"/>
              <a:t>inte</a:t>
            </a:r>
            <a:r>
              <a:rPr sz="2800" dirty="0" smtClean="0"/>
              <a:t> </a:t>
            </a:r>
            <a:r>
              <a:rPr sz="2800" dirty="0" err="1"/>
              <a:t>att</a:t>
            </a:r>
            <a:r>
              <a:rPr sz="2800" dirty="0"/>
              <a:t> </a:t>
            </a:r>
            <a:r>
              <a:rPr sz="2800" dirty="0" err="1"/>
              <a:t>genomföra</a:t>
            </a:r>
            <a:r>
              <a:rPr sz="2800" dirty="0"/>
              <a:t>.</a:t>
            </a:r>
          </a:p>
          <a:p>
            <a:pPr algn="l" defTabSz="914400">
              <a:defRPr sz="3200" b="1" i="1">
                <a:solidFill>
                  <a:srgbClr val="C00000"/>
                </a:solidFill>
              </a:defRPr>
            </a:pPr>
            <a:endParaRPr sz="2800" dirty="0"/>
          </a:p>
          <a:p>
            <a:pPr algn="l" defTabSz="914400">
              <a:defRPr sz="3200" b="1" i="1">
                <a:solidFill>
                  <a:srgbClr val="C00000"/>
                </a:solidFill>
              </a:defRPr>
            </a:pPr>
            <a:r>
              <a:rPr sz="2800" dirty="0"/>
              <a:t>3. </a:t>
            </a:r>
            <a:r>
              <a:rPr sz="2800" dirty="0" err="1"/>
              <a:t>Finansiering</a:t>
            </a:r>
            <a:r>
              <a:rPr sz="2800" dirty="0"/>
              <a:t> </a:t>
            </a:r>
            <a:r>
              <a:rPr sz="2800" dirty="0" err="1"/>
              <a:t>av</a:t>
            </a:r>
            <a:r>
              <a:rPr sz="2800" dirty="0"/>
              <a:t> </a:t>
            </a:r>
            <a:r>
              <a:rPr sz="2800" dirty="0" err="1"/>
              <a:t>Östlig</a:t>
            </a:r>
            <a:r>
              <a:rPr sz="2800" dirty="0"/>
              <a:t> </a:t>
            </a:r>
            <a:r>
              <a:rPr sz="2800" dirty="0" err="1"/>
              <a:t>infart</a:t>
            </a:r>
            <a:r>
              <a:rPr sz="2800" dirty="0"/>
              <a:t> </a:t>
            </a:r>
            <a:r>
              <a:rPr sz="2800" dirty="0" err="1"/>
              <a:t>är</a:t>
            </a:r>
            <a:r>
              <a:rPr sz="2800" dirty="0"/>
              <a:t> </a:t>
            </a:r>
            <a:r>
              <a:rPr sz="2800" dirty="0" err="1"/>
              <a:t>inte</a:t>
            </a:r>
            <a:r>
              <a:rPr sz="2800" dirty="0"/>
              <a:t> </a:t>
            </a:r>
            <a:r>
              <a:rPr sz="2800" dirty="0" err="1"/>
              <a:t>alls</a:t>
            </a:r>
            <a:r>
              <a:rPr sz="2800" dirty="0"/>
              <a:t> </a:t>
            </a:r>
            <a:r>
              <a:rPr sz="2800" dirty="0" err="1"/>
              <a:t>lika</a:t>
            </a:r>
            <a:r>
              <a:rPr sz="2800" dirty="0"/>
              <a:t> </a:t>
            </a:r>
            <a:r>
              <a:rPr sz="2800" dirty="0" err="1"/>
              <a:t>klar</a:t>
            </a:r>
            <a:r>
              <a:rPr sz="2800" dirty="0"/>
              <a:t> </a:t>
            </a:r>
            <a:r>
              <a:rPr sz="2800" dirty="0" err="1"/>
              <a:t>som</a:t>
            </a:r>
            <a:r>
              <a:rPr sz="2800" dirty="0"/>
              <a:t> WSP </a:t>
            </a:r>
            <a:r>
              <a:rPr sz="2800" dirty="0" err="1"/>
              <a:t>påstår</a:t>
            </a:r>
            <a:r>
              <a:rPr sz="2800" dirty="0" smtClean="0"/>
              <a:t>.</a:t>
            </a:r>
            <a:endParaRPr lang="sv-SE" sz="2800" dirty="0" smtClean="0"/>
          </a:p>
          <a:p>
            <a:pPr algn="l" defTabSz="914400">
              <a:defRPr sz="3200" b="1" i="1">
                <a:solidFill>
                  <a:srgbClr val="C00000"/>
                </a:solidFill>
              </a:defRPr>
            </a:pPr>
            <a:endParaRPr lang="sv-SE" sz="2800" dirty="0"/>
          </a:p>
          <a:p>
            <a:pPr algn="l" defTabSz="914400">
              <a:defRPr sz="3200" b="1" i="1">
                <a:solidFill>
                  <a:srgbClr val="C00000"/>
                </a:solidFill>
              </a:defRPr>
            </a:pPr>
            <a:r>
              <a:rPr lang="sv-SE" sz="2800" dirty="0" smtClean="0"/>
              <a:t>4</a:t>
            </a:r>
            <a:r>
              <a:rPr lang="sv-SE" sz="2800" dirty="0"/>
              <a:t>. Uppdragets huvudpunkt  -  kontakt med statliga myndigheter har inte genomförts</a:t>
            </a:r>
            <a:r>
              <a:rPr lang="sv-SE" sz="2800" dirty="0" smtClean="0"/>
              <a:t>.</a:t>
            </a:r>
          </a:p>
          <a:p>
            <a:pPr marL="457200" indent="-457200" algn="l" defTabSz="914400">
              <a:buFont typeface="Arial" panose="020B0604020202020204" pitchFamily="34" charset="0"/>
              <a:buChar char="•"/>
              <a:defRPr sz="3200" b="1" i="1">
                <a:solidFill>
                  <a:srgbClr val="C00000"/>
                </a:solidFill>
              </a:defRPr>
            </a:pPr>
            <a:endParaRPr lang="sv-SE" sz="2800" dirty="0" smtClean="0"/>
          </a:p>
          <a:p>
            <a:pPr marL="457200" indent="-457200" algn="l" defTabSz="914400">
              <a:buFont typeface="Arial" panose="020B0604020202020204" pitchFamily="34" charset="0"/>
              <a:buChar char="•"/>
              <a:defRPr sz="3200" b="1" i="1">
                <a:solidFill>
                  <a:srgbClr val="C00000"/>
                </a:solidFill>
              </a:defRPr>
            </a:pPr>
            <a:r>
              <a:rPr lang="sv-SE" sz="2800" dirty="0" smtClean="0"/>
              <a:t> WSP </a:t>
            </a:r>
            <a:r>
              <a:rPr lang="sv-SE" sz="2800" dirty="0"/>
              <a:t>har inte ens omnämnt </a:t>
            </a:r>
            <a:r>
              <a:rPr lang="sv-SE" sz="2800" dirty="0" smtClean="0"/>
              <a:t>för Trafikverket att </a:t>
            </a:r>
            <a:r>
              <a:rPr lang="sv-SE" sz="2800" dirty="0"/>
              <a:t>man presenterar 108 som en lösning. Ett enkelt telefonsamtal hade visat att Utredningen arbetar med ej genomförbara </a:t>
            </a:r>
            <a:r>
              <a:rPr lang="sv-SE" sz="2800" dirty="0" smtClean="0"/>
              <a:t>förslag</a:t>
            </a:r>
            <a:r>
              <a:rPr lang="sv-SE" sz="2800" dirty="0"/>
              <a:t>.</a:t>
            </a:r>
            <a:r>
              <a:rPr sz="2800" dirty="0" smtClean="0"/>
              <a:t> </a:t>
            </a:r>
            <a:endParaRPr lang="sv-SE" sz="2800" dirty="0" smtClean="0"/>
          </a:p>
          <a:p>
            <a:pPr marL="457200" indent="-457200" algn="l" defTabSz="914400">
              <a:buFont typeface="Arial" panose="020B0604020202020204" pitchFamily="34" charset="0"/>
              <a:buChar char="•"/>
              <a:defRPr sz="3200" b="1" i="1">
                <a:solidFill>
                  <a:srgbClr val="C00000"/>
                </a:solidFill>
              </a:defRPr>
            </a:pPr>
            <a:endParaRPr lang="sv-SE" sz="2800" dirty="0"/>
          </a:p>
          <a:p>
            <a:pPr marL="457200" indent="-457200" algn="l" defTabSz="914400">
              <a:buFont typeface="Arial" panose="020B0604020202020204" pitchFamily="34" charset="0"/>
              <a:buChar char="•"/>
              <a:defRPr sz="3200" b="1" i="1">
                <a:solidFill>
                  <a:srgbClr val="C00000"/>
                </a:solidFill>
              </a:defRPr>
            </a:pPr>
            <a:r>
              <a:rPr lang="sv-SE" sz="2800" dirty="0" smtClean="0"/>
              <a:t>Ett par timmars politisk debatt är INTE FREKVENT KONTAKT  med länsstyrelsen !</a:t>
            </a:r>
            <a:endParaRPr sz="2800" dirty="0"/>
          </a:p>
          <a:p>
            <a:pPr algn="l" defTabSz="914400">
              <a:defRPr sz="3200" b="1" i="1">
                <a:solidFill>
                  <a:srgbClr val="C00000"/>
                </a:solidFill>
              </a:defRPr>
            </a:pPr>
            <a:endParaRPr dirty="0"/>
          </a:p>
          <a:p>
            <a:pPr algn="l" defTabSz="914400">
              <a:defRPr sz="3200" b="1" i="1">
                <a:solidFill>
                  <a:srgbClr val="C00000"/>
                </a:solidFill>
              </a:defRPr>
            </a:pPr>
            <a:endParaRPr dirty="0"/>
          </a:p>
          <a:p>
            <a:pPr algn="l" defTabSz="914400">
              <a:defRPr sz="3200" b="1" i="1">
                <a:solidFill>
                  <a:srgbClr val="C00000"/>
                </a:solidFill>
              </a:defRPr>
            </a:pPr>
            <a:endParaRPr dirty="0"/>
          </a:p>
        </p:txBody>
      </p:sp>
      <p:sp>
        <p:nvSpPr>
          <p:cNvPr id="216" name="Shape 216"/>
          <p:cNvSpPr/>
          <p:nvPr/>
        </p:nvSpPr>
        <p:spPr>
          <a:xfrm>
            <a:off x="5378145" y="106515"/>
            <a:ext cx="2248510"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Light"/>
                <a:ea typeface="Helvetica Light"/>
                <a:cs typeface="Helvetica Light"/>
                <a:sym typeface="Helvetica Light"/>
              </a:defRPr>
            </a:lvl1pPr>
          </a:lstStyle>
          <a:p>
            <a:r>
              <a:rPr dirty="0" err="1"/>
              <a:t>Slutsatser</a:t>
            </a:r>
            <a:r>
              <a:rPr dirty="0"/>
              <a:t>:</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p:nvPr/>
        </p:nvSpPr>
        <p:spPr>
          <a:xfrm>
            <a:off x="3243934" y="963082"/>
            <a:ext cx="6516930"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Light"/>
                <a:ea typeface="Helvetica Light"/>
                <a:cs typeface="Helvetica Light"/>
                <a:sym typeface="Helvetica Light"/>
              </a:defRPr>
            </a:lvl1pPr>
          </a:lstStyle>
          <a:p>
            <a:r>
              <a:t>Så ge oss svar på dessa frågor</a:t>
            </a:r>
          </a:p>
        </p:txBody>
      </p:sp>
      <p:sp>
        <p:nvSpPr>
          <p:cNvPr id="220" name="Shape 220"/>
          <p:cNvSpPr/>
          <p:nvPr/>
        </p:nvSpPr>
        <p:spPr>
          <a:xfrm>
            <a:off x="1101039" y="8142816"/>
            <a:ext cx="10802722"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Light"/>
                <a:ea typeface="Helvetica Light"/>
                <a:cs typeface="Helvetica Light"/>
                <a:sym typeface="Helvetica Light"/>
              </a:defRPr>
            </a:lvl1pPr>
          </a:lstStyle>
          <a:p>
            <a:r>
              <a:t>Så kanske SÖS också ställer sig bakom utredningen</a:t>
            </a:r>
          </a:p>
        </p:txBody>
      </p:sp>
      <p:sp>
        <p:nvSpPr>
          <p:cNvPr id="5" name="Shape 148"/>
          <p:cNvSpPr/>
          <p:nvPr/>
        </p:nvSpPr>
        <p:spPr>
          <a:xfrm>
            <a:off x="-126018" y="2224791"/>
            <a:ext cx="13256835" cy="530401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457200">
              <a:defRPr sz="2600">
                <a:solidFill>
                  <a:schemeClr val="accent1">
                    <a:lumOff val="-7647"/>
                  </a:schemeClr>
                </a:solidFill>
                <a:latin typeface="Helvetica Light"/>
                <a:ea typeface="Helvetica Light"/>
                <a:cs typeface="Helvetica Light"/>
                <a:sym typeface="Helvetica Light"/>
              </a:defRPr>
            </a:pPr>
            <a:r>
              <a:rPr b="1" dirty="0" err="1"/>
              <a:t>Avsaknaden</a:t>
            </a:r>
            <a:r>
              <a:rPr b="1" dirty="0"/>
              <a:t> </a:t>
            </a:r>
            <a:r>
              <a:rPr b="1" dirty="0" err="1"/>
              <a:t>av</a:t>
            </a:r>
            <a:r>
              <a:rPr b="1" dirty="0"/>
              <a:t> </a:t>
            </a:r>
            <a:r>
              <a:rPr b="1" dirty="0" err="1"/>
              <a:t>medverkan</a:t>
            </a:r>
            <a:r>
              <a:rPr b="1" dirty="0"/>
              <a:t> </a:t>
            </a:r>
            <a:r>
              <a:rPr b="1" dirty="0" err="1"/>
              <a:t>från</a:t>
            </a:r>
            <a:r>
              <a:rPr b="1" dirty="0"/>
              <a:t> </a:t>
            </a:r>
            <a:r>
              <a:rPr b="1" dirty="0" err="1"/>
              <a:t>Länsstyrelse</a:t>
            </a:r>
            <a:r>
              <a:rPr b="1" dirty="0"/>
              <a:t> </a:t>
            </a:r>
            <a:r>
              <a:rPr b="1" dirty="0" err="1"/>
              <a:t>och</a:t>
            </a:r>
            <a:r>
              <a:rPr b="1" dirty="0"/>
              <a:t> </a:t>
            </a:r>
            <a:r>
              <a:rPr b="1" dirty="0" err="1"/>
              <a:t>Trafikverk</a:t>
            </a:r>
            <a:endParaRPr b="1" dirty="0"/>
          </a:p>
          <a:p>
            <a:pPr defTabSz="457200">
              <a:defRPr sz="2600">
                <a:solidFill>
                  <a:schemeClr val="accent1">
                    <a:lumOff val="-7647"/>
                  </a:schemeClr>
                </a:solidFill>
                <a:latin typeface="Helvetica Light"/>
                <a:ea typeface="Helvetica Light"/>
                <a:cs typeface="Helvetica Light"/>
                <a:sym typeface="Helvetica Light"/>
              </a:defRPr>
            </a:pPr>
            <a:endParaRPr b="1" dirty="0"/>
          </a:p>
          <a:p>
            <a:pPr defTabSz="457200">
              <a:defRPr sz="2600">
                <a:solidFill>
                  <a:schemeClr val="accent1">
                    <a:lumOff val="-7647"/>
                  </a:schemeClr>
                </a:solidFill>
                <a:latin typeface="Helvetica Light"/>
                <a:ea typeface="Helvetica Light"/>
                <a:cs typeface="Helvetica Light"/>
                <a:sym typeface="Helvetica Light"/>
              </a:defRPr>
            </a:pPr>
            <a:r>
              <a:rPr b="1" dirty="0"/>
              <a:t>Den </a:t>
            </a:r>
            <a:r>
              <a:rPr b="1" dirty="0" err="1"/>
              <a:t>tänkta</a:t>
            </a:r>
            <a:r>
              <a:rPr b="1" dirty="0"/>
              <a:t> </a:t>
            </a:r>
            <a:r>
              <a:rPr b="1" dirty="0" err="1"/>
              <a:t>lösningen</a:t>
            </a:r>
            <a:r>
              <a:rPr b="1" dirty="0"/>
              <a:t> </a:t>
            </a:r>
            <a:r>
              <a:rPr b="1" dirty="0" err="1"/>
              <a:t>på</a:t>
            </a:r>
            <a:r>
              <a:rPr b="1" dirty="0"/>
              <a:t> </a:t>
            </a:r>
            <a:r>
              <a:rPr b="1" dirty="0" err="1"/>
              <a:t>trafiken</a:t>
            </a:r>
            <a:r>
              <a:rPr b="1" dirty="0"/>
              <a:t> via </a:t>
            </a:r>
            <a:r>
              <a:rPr b="1" dirty="0" err="1"/>
              <a:t>väg</a:t>
            </a:r>
            <a:r>
              <a:rPr b="1" dirty="0"/>
              <a:t> 108</a:t>
            </a:r>
          </a:p>
          <a:p>
            <a:pPr defTabSz="457200">
              <a:defRPr sz="2600">
                <a:solidFill>
                  <a:schemeClr val="accent1">
                    <a:lumOff val="-7647"/>
                  </a:schemeClr>
                </a:solidFill>
                <a:latin typeface="Helvetica Light"/>
                <a:ea typeface="Helvetica Light"/>
                <a:cs typeface="Helvetica Light"/>
                <a:sym typeface="Helvetica Light"/>
              </a:defRPr>
            </a:pPr>
            <a:endParaRPr b="1" dirty="0"/>
          </a:p>
          <a:p>
            <a:pPr defTabSz="457200">
              <a:defRPr sz="2600">
                <a:solidFill>
                  <a:schemeClr val="accent1">
                    <a:lumOff val="-7647"/>
                  </a:schemeClr>
                </a:solidFill>
                <a:latin typeface="Helvetica Light"/>
                <a:ea typeface="Helvetica Light"/>
                <a:cs typeface="Helvetica Light"/>
                <a:sym typeface="Helvetica Light"/>
              </a:defRPr>
            </a:pPr>
            <a:r>
              <a:rPr b="1" dirty="0"/>
              <a:t>De </a:t>
            </a:r>
            <a:r>
              <a:rPr b="1" dirty="0" err="1"/>
              <a:t>felaktiga</a:t>
            </a:r>
            <a:r>
              <a:rPr b="1" dirty="0"/>
              <a:t> </a:t>
            </a:r>
            <a:r>
              <a:rPr b="1" dirty="0" err="1"/>
              <a:t>kostnadsberäkningarna</a:t>
            </a:r>
            <a:r>
              <a:rPr b="1" dirty="0"/>
              <a:t> </a:t>
            </a:r>
            <a:r>
              <a:rPr b="1" dirty="0" err="1"/>
              <a:t>i</a:t>
            </a:r>
            <a:r>
              <a:rPr b="1" dirty="0"/>
              <a:t> </a:t>
            </a:r>
            <a:r>
              <a:rPr b="1" dirty="0" err="1"/>
              <a:t>både</a:t>
            </a:r>
            <a:r>
              <a:rPr b="1" dirty="0"/>
              <a:t> </a:t>
            </a:r>
            <a:r>
              <a:rPr b="1" dirty="0" err="1"/>
              <a:t>väst</a:t>
            </a:r>
            <a:r>
              <a:rPr b="1" dirty="0"/>
              <a:t>- </a:t>
            </a:r>
            <a:r>
              <a:rPr b="1" dirty="0" err="1"/>
              <a:t>och</a:t>
            </a:r>
            <a:r>
              <a:rPr b="1" dirty="0"/>
              <a:t> </a:t>
            </a:r>
            <a:r>
              <a:rPr b="1" dirty="0" err="1"/>
              <a:t>ostalternativen</a:t>
            </a:r>
            <a:endParaRPr b="1" dirty="0"/>
          </a:p>
          <a:p>
            <a:pPr defTabSz="457200">
              <a:defRPr sz="2600">
                <a:solidFill>
                  <a:schemeClr val="accent1">
                    <a:lumOff val="-7647"/>
                  </a:schemeClr>
                </a:solidFill>
                <a:latin typeface="Helvetica Light"/>
                <a:ea typeface="Helvetica Light"/>
                <a:cs typeface="Helvetica Light"/>
                <a:sym typeface="Helvetica Light"/>
              </a:defRPr>
            </a:pPr>
            <a:endParaRPr b="1" dirty="0"/>
          </a:p>
          <a:p>
            <a:pPr defTabSz="457200">
              <a:defRPr sz="2600">
                <a:solidFill>
                  <a:schemeClr val="accent1">
                    <a:lumOff val="-7647"/>
                  </a:schemeClr>
                </a:solidFill>
                <a:latin typeface="Helvetica Light"/>
                <a:ea typeface="Helvetica Light"/>
                <a:cs typeface="Helvetica Light"/>
                <a:sym typeface="Helvetica Light"/>
              </a:defRPr>
            </a:pPr>
            <a:r>
              <a:rPr b="1" dirty="0" err="1"/>
              <a:t>Merkostnader</a:t>
            </a:r>
            <a:r>
              <a:rPr b="1" dirty="0"/>
              <a:t> </a:t>
            </a:r>
            <a:r>
              <a:rPr b="1" dirty="0" err="1"/>
              <a:t>för</a:t>
            </a:r>
            <a:r>
              <a:rPr b="1" dirty="0"/>
              <a:t> </a:t>
            </a:r>
            <a:r>
              <a:rPr b="1" dirty="0" err="1" smtClean="0"/>
              <a:t>Prestando-flytt</a:t>
            </a:r>
            <a:r>
              <a:rPr lang="sv-SE" b="1" dirty="0" smtClean="0"/>
              <a:t>, järnvägkors till logistikcentra </a:t>
            </a:r>
            <a:r>
              <a:rPr b="1" dirty="0" err="1" smtClean="0"/>
              <a:t>och</a:t>
            </a:r>
            <a:r>
              <a:rPr b="1" dirty="0" smtClean="0"/>
              <a:t> </a:t>
            </a:r>
            <a:r>
              <a:rPr b="1" dirty="0" err="1"/>
              <a:t>Rättspsyk</a:t>
            </a:r>
            <a:endParaRPr b="1" dirty="0"/>
          </a:p>
          <a:p>
            <a:pPr defTabSz="457200">
              <a:defRPr sz="2600">
                <a:solidFill>
                  <a:schemeClr val="accent1">
                    <a:lumOff val="-7647"/>
                  </a:schemeClr>
                </a:solidFill>
                <a:latin typeface="Helvetica Light"/>
                <a:ea typeface="Helvetica Light"/>
                <a:cs typeface="Helvetica Light"/>
                <a:sym typeface="Helvetica Light"/>
              </a:defRPr>
            </a:pPr>
            <a:endParaRPr b="1" dirty="0"/>
          </a:p>
          <a:p>
            <a:pPr defTabSz="457200">
              <a:defRPr sz="2600">
                <a:solidFill>
                  <a:schemeClr val="accent1">
                    <a:lumOff val="-7647"/>
                  </a:schemeClr>
                </a:solidFill>
                <a:latin typeface="Helvetica Light"/>
                <a:ea typeface="Helvetica Light"/>
                <a:cs typeface="Helvetica Light"/>
                <a:sym typeface="Helvetica Light"/>
              </a:defRPr>
            </a:pPr>
            <a:r>
              <a:rPr b="1" dirty="0"/>
              <a:t>Tunnel </a:t>
            </a:r>
            <a:r>
              <a:rPr b="1" dirty="0" err="1"/>
              <a:t>generellt</a:t>
            </a:r>
            <a:r>
              <a:rPr b="1" dirty="0"/>
              <a:t> </a:t>
            </a:r>
            <a:r>
              <a:rPr b="1" dirty="0" err="1"/>
              <a:t>sågat</a:t>
            </a:r>
            <a:r>
              <a:rPr b="1" dirty="0"/>
              <a:t> </a:t>
            </a:r>
            <a:r>
              <a:rPr b="1" dirty="0" err="1"/>
              <a:t>på</a:t>
            </a:r>
            <a:r>
              <a:rPr b="1" dirty="0"/>
              <a:t> </a:t>
            </a:r>
            <a:r>
              <a:rPr b="1" dirty="0" err="1"/>
              <a:t>felaktiga</a:t>
            </a:r>
            <a:r>
              <a:rPr b="1" dirty="0"/>
              <a:t> </a:t>
            </a:r>
            <a:r>
              <a:rPr b="1" dirty="0" err="1"/>
              <a:t>grunder</a:t>
            </a:r>
            <a:r>
              <a:rPr b="1" dirty="0"/>
              <a:t>, </a:t>
            </a:r>
            <a:r>
              <a:rPr b="1" dirty="0" err="1"/>
              <a:t>tex</a:t>
            </a:r>
            <a:r>
              <a:rPr b="1" dirty="0"/>
              <a:t> under Maxi </a:t>
            </a:r>
            <a:r>
              <a:rPr b="1" dirty="0" err="1"/>
              <a:t>aldrig</a:t>
            </a:r>
            <a:r>
              <a:rPr b="1" dirty="0"/>
              <a:t> </a:t>
            </a:r>
            <a:r>
              <a:rPr b="1" dirty="0" err="1"/>
              <a:t>aktuellt</a:t>
            </a:r>
            <a:endParaRPr b="1" dirty="0"/>
          </a:p>
          <a:p>
            <a:pPr defTabSz="457200">
              <a:defRPr sz="2600">
                <a:solidFill>
                  <a:schemeClr val="accent1">
                    <a:lumOff val="-7647"/>
                  </a:schemeClr>
                </a:solidFill>
                <a:latin typeface="Helvetica Light"/>
                <a:ea typeface="Helvetica Light"/>
                <a:cs typeface="Helvetica Light"/>
                <a:sym typeface="Helvetica Light"/>
              </a:defRPr>
            </a:pPr>
            <a:endParaRPr b="1" dirty="0" smtClean="0"/>
          </a:p>
          <a:p>
            <a:pPr defTabSz="457200">
              <a:defRPr sz="2600">
                <a:solidFill>
                  <a:schemeClr val="accent1">
                    <a:lumOff val="-7647"/>
                  </a:schemeClr>
                </a:solidFill>
                <a:latin typeface="Helvetica Light"/>
                <a:ea typeface="Helvetica Light"/>
                <a:cs typeface="Helvetica Light"/>
                <a:sym typeface="Helvetica Light"/>
              </a:defRPr>
            </a:pPr>
            <a:r>
              <a:rPr b="1" dirty="0" err="1" smtClean="0"/>
              <a:t>Tidsaspekter</a:t>
            </a:r>
            <a:r>
              <a:rPr b="1" dirty="0" smtClean="0"/>
              <a:t> </a:t>
            </a:r>
            <a:r>
              <a:rPr b="1" dirty="0" err="1" smtClean="0"/>
              <a:t>som</a:t>
            </a:r>
            <a:r>
              <a:rPr b="1" dirty="0" smtClean="0"/>
              <a:t> </a:t>
            </a:r>
            <a:r>
              <a:rPr b="1" dirty="0" err="1" smtClean="0"/>
              <a:t>gör</a:t>
            </a:r>
            <a:r>
              <a:rPr b="1" dirty="0" smtClean="0"/>
              <a:t> </a:t>
            </a:r>
            <a:r>
              <a:rPr b="1" dirty="0" err="1" smtClean="0"/>
              <a:t>att</a:t>
            </a:r>
            <a:r>
              <a:rPr b="1" dirty="0" smtClean="0"/>
              <a:t> </a:t>
            </a:r>
            <a:r>
              <a:rPr b="1" dirty="0" err="1" smtClean="0"/>
              <a:t>förlamningen</a:t>
            </a:r>
            <a:r>
              <a:rPr b="1" dirty="0" smtClean="0"/>
              <a:t> </a:t>
            </a:r>
            <a:r>
              <a:rPr b="1" dirty="0" err="1" smtClean="0"/>
              <a:t>av</a:t>
            </a:r>
            <a:r>
              <a:rPr b="1" dirty="0" smtClean="0"/>
              <a:t> </a:t>
            </a:r>
            <a:r>
              <a:rPr b="1" dirty="0" err="1" smtClean="0"/>
              <a:t>stadens</a:t>
            </a:r>
            <a:r>
              <a:rPr b="1" dirty="0" smtClean="0"/>
              <a:t> </a:t>
            </a:r>
            <a:r>
              <a:rPr b="1" dirty="0" err="1" smtClean="0"/>
              <a:t>utveckling</a:t>
            </a:r>
            <a:r>
              <a:rPr b="1" dirty="0" smtClean="0"/>
              <a:t> </a:t>
            </a:r>
            <a:r>
              <a:rPr b="1" dirty="0" err="1" smtClean="0"/>
              <a:t>kvarstår</a:t>
            </a:r>
            <a:r>
              <a:rPr b="1" dirty="0" smtClean="0"/>
              <a:t> </a:t>
            </a:r>
            <a:r>
              <a:rPr b="1" dirty="0" err="1" smtClean="0"/>
              <a:t>i</a:t>
            </a:r>
            <a:r>
              <a:rPr b="1" dirty="0" smtClean="0"/>
              <a:t> </a:t>
            </a:r>
            <a:r>
              <a:rPr b="1" dirty="0" err="1" smtClean="0"/>
              <a:t>ovisshet</a:t>
            </a:r>
            <a:endParaRPr b="1" dirty="0" smtClean="0"/>
          </a:p>
          <a:p>
            <a:pPr defTabSz="457200">
              <a:defRPr sz="2600">
                <a:solidFill>
                  <a:schemeClr val="accent1">
                    <a:lumOff val="-7647"/>
                  </a:schemeClr>
                </a:solidFill>
                <a:latin typeface="Helvetica Light"/>
                <a:ea typeface="Helvetica Light"/>
                <a:cs typeface="Helvetica Light"/>
                <a:sym typeface="Helvetica Light"/>
              </a:defRPr>
            </a:pPr>
            <a:endParaRPr b="1" dirty="0"/>
          </a:p>
          <a:p>
            <a:pPr defTabSz="457200">
              <a:defRPr sz="2600">
                <a:solidFill>
                  <a:schemeClr val="accent1">
                    <a:lumOff val="-7647"/>
                  </a:schemeClr>
                </a:solidFill>
                <a:latin typeface="Helvetica Light"/>
                <a:ea typeface="Helvetica Light"/>
                <a:cs typeface="Helvetica Light"/>
                <a:sym typeface="Helvetica Light"/>
              </a:defRPr>
            </a:pPr>
            <a:r>
              <a:rPr b="1" dirty="0" err="1"/>
              <a:t>Övrigt</a:t>
            </a:r>
            <a:r>
              <a:rPr b="1" dirty="0"/>
              <a:t> </a:t>
            </a:r>
            <a:r>
              <a:rPr b="1" dirty="0" err="1"/>
              <a:t>icke</a:t>
            </a:r>
            <a:r>
              <a:rPr b="1" dirty="0"/>
              <a:t> </a:t>
            </a:r>
            <a:r>
              <a:rPr b="1" dirty="0" err="1"/>
              <a:t>belyst</a:t>
            </a:r>
            <a:r>
              <a:rPr b="1" dirty="0"/>
              <a:t>, </a:t>
            </a:r>
            <a:r>
              <a:rPr b="1" dirty="0" err="1"/>
              <a:t>tex</a:t>
            </a:r>
            <a:r>
              <a:rPr b="1" dirty="0"/>
              <a:t> </a:t>
            </a:r>
            <a:r>
              <a:rPr b="1" dirty="0" err="1" smtClean="0"/>
              <a:t>Järnvägstrafiken</a:t>
            </a:r>
            <a:r>
              <a:rPr lang="sv-SE" b="1" dirty="0" smtClean="0"/>
              <a:t> i framtiden</a:t>
            </a:r>
            <a:endParaRPr b="1"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143934" y="7892795"/>
            <a:ext cx="13292667" cy="1999368"/>
          </a:xfrm>
          <a:prstGeom prst="rect">
            <a:avLst/>
          </a:prstGeom>
          <a:blipFill>
            <a:blip r:embed="rId2"/>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127" name="image14.png"/>
          <p:cNvPicPr>
            <a:picLocks noChangeAspect="1"/>
          </p:cNvPicPr>
          <p:nvPr/>
        </p:nvPicPr>
        <p:blipFill>
          <a:blip r:embed="rId3">
            <a:extLst/>
          </a:blip>
          <a:stretch>
            <a:fillRect/>
          </a:stretch>
        </p:blipFill>
        <p:spPr>
          <a:xfrm>
            <a:off x="-227746" y="-56779"/>
            <a:ext cx="13460292" cy="4884546"/>
          </a:xfrm>
          <a:prstGeom prst="rect">
            <a:avLst/>
          </a:prstGeom>
          <a:ln w="12700">
            <a:miter lim="400000"/>
          </a:ln>
        </p:spPr>
      </p:pic>
      <p:sp>
        <p:nvSpPr>
          <p:cNvPr id="128" name="Shape 128"/>
          <p:cNvSpPr/>
          <p:nvPr/>
        </p:nvSpPr>
        <p:spPr>
          <a:xfrm rot="251451">
            <a:off x="6264775" y="3373754"/>
            <a:ext cx="2795524" cy="289567"/>
          </a:xfrm>
          <a:prstGeom prst="rightArrow">
            <a:avLst>
              <a:gd name="adj1" fmla="val 50000"/>
              <a:gd name="adj2" fmla="val 50000"/>
            </a:avLst>
          </a:prstGeom>
          <a:solidFill>
            <a:srgbClr val="4F81BD"/>
          </a:solidFill>
          <a:ln w="25400">
            <a:solidFill>
              <a:srgbClr val="3A5E8A"/>
            </a:solidFill>
          </a:ln>
        </p:spPr>
        <p:txBody>
          <a:bodyPr lIns="45719" rIns="45719" anchor="ctr"/>
          <a:lstStyle/>
          <a:p>
            <a:pPr defTabSz="914400">
              <a:defRPr sz="1800">
                <a:solidFill>
                  <a:srgbClr val="FFFFFF"/>
                </a:solidFill>
                <a:latin typeface="Calibri"/>
                <a:ea typeface="Calibri"/>
                <a:cs typeface="Calibri"/>
                <a:sym typeface="Calibri"/>
              </a:defRPr>
            </a:pPr>
            <a:endParaRPr/>
          </a:p>
        </p:txBody>
      </p:sp>
      <p:sp>
        <p:nvSpPr>
          <p:cNvPr id="129" name="Shape 129"/>
          <p:cNvSpPr/>
          <p:nvPr/>
        </p:nvSpPr>
        <p:spPr>
          <a:xfrm rot="21323831">
            <a:off x="9236316" y="3451607"/>
            <a:ext cx="897464" cy="256385"/>
          </a:xfrm>
          <a:prstGeom prst="rightArrow">
            <a:avLst>
              <a:gd name="adj1" fmla="val 50000"/>
              <a:gd name="adj2" fmla="val 50000"/>
            </a:avLst>
          </a:prstGeom>
          <a:solidFill>
            <a:srgbClr val="4F81BD"/>
          </a:solidFill>
          <a:ln w="25400">
            <a:solidFill>
              <a:srgbClr val="3A5E8A"/>
            </a:solidFill>
          </a:ln>
        </p:spPr>
        <p:txBody>
          <a:bodyPr lIns="45719" rIns="45719" anchor="ctr"/>
          <a:lstStyle/>
          <a:p>
            <a:pPr defTabSz="914400">
              <a:defRPr sz="1800">
                <a:solidFill>
                  <a:srgbClr val="FFFFFF"/>
                </a:solidFill>
                <a:latin typeface="Calibri"/>
                <a:ea typeface="Calibri"/>
                <a:cs typeface="Calibri"/>
                <a:sym typeface="Calibri"/>
              </a:defRPr>
            </a:pPr>
            <a:endParaRPr/>
          </a:p>
        </p:txBody>
      </p:sp>
      <p:sp>
        <p:nvSpPr>
          <p:cNvPr id="130" name="Shape 130"/>
          <p:cNvSpPr/>
          <p:nvPr/>
        </p:nvSpPr>
        <p:spPr>
          <a:xfrm rot="13414286">
            <a:off x="3902028" y="2530226"/>
            <a:ext cx="448732" cy="269922"/>
          </a:xfrm>
          <a:prstGeom prst="rightArrow">
            <a:avLst>
              <a:gd name="adj1" fmla="val 50000"/>
              <a:gd name="adj2" fmla="val 50000"/>
            </a:avLst>
          </a:prstGeom>
          <a:solidFill>
            <a:srgbClr val="4F81BD"/>
          </a:solidFill>
          <a:ln w="25400">
            <a:solidFill>
              <a:srgbClr val="3A5E8A"/>
            </a:solidFill>
          </a:ln>
        </p:spPr>
        <p:txBody>
          <a:bodyPr lIns="45719" rIns="45719" anchor="ctr"/>
          <a:lstStyle/>
          <a:p>
            <a:pPr defTabSz="914400">
              <a:defRPr sz="1800">
                <a:solidFill>
                  <a:srgbClr val="FFFFFF"/>
                </a:solidFill>
                <a:latin typeface="Calibri"/>
                <a:ea typeface="Calibri"/>
                <a:cs typeface="Calibri"/>
                <a:sym typeface="Calibri"/>
              </a:defRPr>
            </a:pPr>
            <a:endParaRPr/>
          </a:p>
        </p:txBody>
      </p:sp>
      <p:sp>
        <p:nvSpPr>
          <p:cNvPr id="131" name="Shape 131"/>
          <p:cNvSpPr/>
          <p:nvPr/>
        </p:nvSpPr>
        <p:spPr>
          <a:xfrm rot="11718930">
            <a:off x="4237434" y="2861615"/>
            <a:ext cx="1298000" cy="323184"/>
          </a:xfrm>
          <a:prstGeom prst="rightArrow">
            <a:avLst>
              <a:gd name="adj1" fmla="val 50000"/>
              <a:gd name="adj2" fmla="val 50000"/>
            </a:avLst>
          </a:prstGeom>
          <a:solidFill>
            <a:srgbClr val="4F81BD"/>
          </a:solidFill>
          <a:ln w="25400">
            <a:solidFill>
              <a:srgbClr val="3A5E8A"/>
            </a:solidFill>
          </a:ln>
        </p:spPr>
        <p:txBody>
          <a:bodyPr lIns="45719" rIns="45719" anchor="ctr"/>
          <a:lstStyle/>
          <a:p>
            <a:pPr defTabSz="914400">
              <a:defRPr sz="1800">
                <a:solidFill>
                  <a:srgbClr val="FFFFFF"/>
                </a:solidFill>
                <a:latin typeface="Calibri"/>
                <a:ea typeface="Calibri"/>
                <a:cs typeface="Calibri"/>
                <a:sym typeface="Calibri"/>
              </a:defRPr>
            </a:pPr>
            <a:endParaRPr/>
          </a:p>
        </p:txBody>
      </p:sp>
      <p:sp>
        <p:nvSpPr>
          <p:cNvPr id="132" name="Shape 132"/>
          <p:cNvSpPr/>
          <p:nvPr/>
        </p:nvSpPr>
        <p:spPr>
          <a:xfrm rot="11798565">
            <a:off x="5594867" y="3133142"/>
            <a:ext cx="580095" cy="281617"/>
          </a:xfrm>
          <a:prstGeom prst="rightArrow">
            <a:avLst>
              <a:gd name="adj1" fmla="val 50000"/>
              <a:gd name="adj2" fmla="val 50000"/>
            </a:avLst>
          </a:prstGeom>
          <a:solidFill>
            <a:srgbClr val="4F81BD"/>
          </a:solidFill>
          <a:ln w="25400">
            <a:solidFill>
              <a:srgbClr val="3A5E8A"/>
            </a:solidFill>
          </a:ln>
        </p:spPr>
        <p:txBody>
          <a:bodyPr lIns="45719" rIns="45719" anchor="ctr"/>
          <a:lstStyle/>
          <a:p>
            <a:pPr defTabSz="914400">
              <a:defRPr sz="1800">
                <a:solidFill>
                  <a:srgbClr val="FFFFFF"/>
                </a:solidFill>
                <a:latin typeface="Calibri"/>
                <a:ea typeface="Calibri"/>
                <a:cs typeface="Calibri"/>
                <a:sym typeface="Calibri"/>
              </a:defRPr>
            </a:pPr>
            <a:endParaRPr/>
          </a:p>
        </p:txBody>
      </p:sp>
      <p:sp>
        <p:nvSpPr>
          <p:cNvPr id="133" name="Shape 133"/>
          <p:cNvSpPr/>
          <p:nvPr/>
        </p:nvSpPr>
        <p:spPr>
          <a:xfrm>
            <a:off x="-147485" y="6004627"/>
            <a:ext cx="13232546"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defTabSz="914400">
              <a:spcBef>
                <a:spcPts val="600"/>
              </a:spcBef>
              <a:defRPr sz="2400"/>
            </a:pPr>
            <a:r>
              <a:rPr dirty="0" smtClean="0"/>
              <a:t>Bastia</a:t>
            </a:r>
            <a:r>
              <a:rPr lang="sv-SE" dirty="0" smtClean="0"/>
              <a:t> på Korsika</a:t>
            </a:r>
            <a:r>
              <a:rPr dirty="0" smtClean="0"/>
              <a:t>, </a:t>
            </a:r>
            <a:r>
              <a:rPr dirty="0"/>
              <a:t>med 40 000 </a:t>
            </a:r>
            <a:r>
              <a:rPr dirty="0" err="1"/>
              <a:t>invånare</a:t>
            </a:r>
            <a:r>
              <a:rPr dirty="0"/>
              <a:t> </a:t>
            </a:r>
            <a:endParaRPr lang="sv-SE" dirty="0" smtClean="0"/>
          </a:p>
          <a:p>
            <a:pPr defTabSz="914400">
              <a:spcBef>
                <a:spcPts val="600"/>
              </a:spcBef>
              <a:defRPr sz="2400"/>
            </a:pPr>
            <a:r>
              <a:rPr dirty="0" err="1" smtClean="0"/>
              <a:t>och</a:t>
            </a:r>
            <a:r>
              <a:rPr dirty="0" smtClean="0"/>
              <a:t> </a:t>
            </a:r>
            <a:r>
              <a:rPr dirty="0" err="1"/>
              <a:t>en</a:t>
            </a:r>
            <a:r>
              <a:rPr dirty="0"/>
              <a:t> </a:t>
            </a:r>
            <a:r>
              <a:rPr dirty="0" err="1"/>
              <a:t>omfattande</a:t>
            </a:r>
            <a:r>
              <a:rPr dirty="0"/>
              <a:t> </a:t>
            </a:r>
            <a:r>
              <a:rPr dirty="0" err="1"/>
              <a:t>hamntrafik</a:t>
            </a:r>
            <a:r>
              <a:rPr dirty="0"/>
              <a:t> </a:t>
            </a:r>
            <a:r>
              <a:rPr dirty="0" smtClean="0"/>
              <a:t>till </a:t>
            </a:r>
            <a:r>
              <a:rPr dirty="0" err="1"/>
              <a:t>Sardinien</a:t>
            </a:r>
            <a:r>
              <a:rPr dirty="0"/>
              <a:t> </a:t>
            </a:r>
            <a:r>
              <a:rPr dirty="0" err="1"/>
              <a:t>såväl</a:t>
            </a:r>
            <a:r>
              <a:rPr dirty="0"/>
              <a:t> </a:t>
            </a:r>
            <a:r>
              <a:rPr dirty="0" err="1"/>
              <a:t>som</a:t>
            </a:r>
            <a:r>
              <a:rPr dirty="0"/>
              <a:t> </a:t>
            </a:r>
            <a:r>
              <a:rPr dirty="0" err="1"/>
              <a:t>Frankrike</a:t>
            </a:r>
            <a:r>
              <a:rPr dirty="0"/>
              <a:t> </a:t>
            </a:r>
            <a:r>
              <a:rPr dirty="0" err="1"/>
              <a:t>och</a:t>
            </a:r>
            <a:r>
              <a:rPr dirty="0"/>
              <a:t> </a:t>
            </a:r>
            <a:r>
              <a:rPr dirty="0" err="1"/>
              <a:t>Italien</a:t>
            </a:r>
            <a:r>
              <a:rPr dirty="0"/>
              <a:t> </a:t>
            </a:r>
            <a:r>
              <a:rPr dirty="0" err="1"/>
              <a:t>har</a:t>
            </a:r>
            <a:r>
              <a:rPr dirty="0"/>
              <a:t> </a:t>
            </a:r>
            <a:r>
              <a:rPr dirty="0" err="1"/>
              <a:t>löst</a:t>
            </a:r>
            <a:r>
              <a:rPr dirty="0"/>
              <a:t> </a:t>
            </a:r>
            <a:r>
              <a:rPr dirty="0" err="1"/>
              <a:t>problemet</a:t>
            </a:r>
            <a:r>
              <a:rPr dirty="0"/>
              <a:t>. </a:t>
            </a:r>
            <a:endParaRPr lang="sv-SE" dirty="0" smtClean="0"/>
          </a:p>
          <a:p>
            <a:pPr defTabSz="914400">
              <a:spcBef>
                <a:spcPts val="600"/>
              </a:spcBef>
              <a:defRPr sz="2400"/>
            </a:pPr>
            <a:r>
              <a:rPr lang="sv-SE" dirty="0" smtClean="0"/>
              <a:t>Man fick bytt trafiken mot </a:t>
            </a:r>
            <a:r>
              <a:rPr dirty="0" err="1" smtClean="0"/>
              <a:t>en</a:t>
            </a:r>
            <a:r>
              <a:rPr dirty="0" smtClean="0"/>
              <a:t> </a:t>
            </a:r>
            <a:r>
              <a:rPr dirty="0" err="1"/>
              <a:t>strandpromenad</a:t>
            </a:r>
            <a:r>
              <a:rPr dirty="0"/>
              <a:t> med </a:t>
            </a:r>
            <a:r>
              <a:rPr dirty="0" err="1" smtClean="0"/>
              <a:t>en</a:t>
            </a:r>
            <a:r>
              <a:rPr dirty="0" smtClean="0"/>
              <a:t> </a:t>
            </a:r>
            <a:r>
              <a:rPr dirty="0" err="1"/>
              <a:t>hänförande</a:t>
            </a:r>
            <a:r>
              <a:rPr dirty="0"/>
              <a:t> </a:t>
            </a:r>
            <a:r>
              <a:rPr dirty="0" err="1"/>
              <a:t>utsikt</a:t>
            </a:r>
            <a:r>
              <a:rPr dirty="0"/>
              <a:t> </a:t>
            </a:r>
            <a:r>
              <a:rPr dirty="0" err="1"/>
              <a:t>över</a:t>
            </a:r>
            <a:r>
              <a:rPr dirty="0"/>
              <a:t> </a:t>
            </a:r>
            <a:r>
              <a:rPr dirty="0" err="1"/>
              <a:t>havet</a:t>
            </a:r>
            <a:r>
              <a:rPr dirty="0"/>
              <a:t> </a:t>
            </a:r>
            <a:r>
              <a:rPr dirty="0" err="1"/>
              <a:t>och</a:t>
            </a:r>
            <a:r>
              <a:rPr dirty="0"/>
              <a:t> </a:t>
            </a:r>
            <a:r>
              <a:rPr dirty="0" err="1"/>
              <a:t>färjorna</a:t>
            </a:r>
            <a:r>
              <a:rPr dirty="0"/>
              <a:t>.</a:t>
            </a:r>
          </a:p>
        </p:txBody>
      </p:sp>
      <p:sp>
        <p:nvSpPr>
          <p:cNvPr id="134" name="Shape 134"/>
          <p:cNvSpPr/>
          <p:nvPr/>
        </p:nvSpPr>
        <p:spPr>
          <a:xfrm>
            <a:off x="625792" y="7958874"/>
            <a:ext cx="11753218" cy="177228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914400">
              <a:spcBef>
                <a:spcPts val="500"/>
              </a:spcBef>
              <a:defRPr sz="1800" b="1" u="sng">
                <a:latin typeface="Helvetica"/>
                <a:ea typeface="Helvetica"/>
                <a:cs typeface="Helvetica"/>
                <a:sym typeface="Helvetica"/>
              </a:defRPr>
            </a:pPr>
            <a:r>
              <a:rPr sz="2400" dirty="0" err="1"/>
              <a:t>Fakta</a:t>
            </a:r>
            <a:r>
              <a:rPr sz="2400" dirty="0"/>
              <a:t>:</a:t>
            </a:r>
          </a:p>
          <a:p>
            <a:pPr defTabSz="914400">
              <a:spcBef>
                <a:spcPts val="500"/>
              </a:spcBef>
              <a:defRPr sz="1800" b="1">
                <a:latin typeface="Helvetica"/>
                <a:ea typeface="Helvetica"/>
                <a:cs typeface="Helvetica"/>
                <a:sym typeface="Helvetica"/>
              </a:defRPr>
            </a:pPr>
            <a:r>
              <a:rPr sz="2400" dirty="0" err="1"/>
              <a:t>Längd</a:t>
            </a:r>
            <a:r>
              <a:rPr sz="2400" dirty="0"/>
              <a:t> 860 meter </a:t>
            </a:r>
            <a:r>
              <a:rPr lang="sv-SE" sz="2400" dirty="0" smtClean="0"/>
              <a:t>med</a:t>
            </a:r>
            <a:r>
              <a:rPr sz="2400" dirty="0" smtClean="0"/>
              <a:t> </a:t>
            </a:r>
            <a:r>
              <a:rPr sz="2400" dirty="0" err="1"/>
              <a:t>byggteknik</a:t>
            </a:r>
            <a:r>
              <a:rPr sz="2400" dirty="0"/>
              <a:t> Cut and </a:t>
            </a:r>
            <a:r>
              <a:rPr lang="sv-SE" sz="2400" dirty="0" smtClean="0"/>
              <a:t>C</a:t>
            </a:r>
            <a:r>
              <a:rPr sz="2400" dirty="0" smtClean="0"/>
              <a:t>over </a:t>
            </a:r>
            <a:r>
              <a:rPr sz="2400" dirty="0" err="1"/>
              <a:t>i</a:t>
            </a:r>
            <a:r>
              <a:rPr sz="2400" dirty="0"/>
              <a:t> </a:t>
            </a:r>
            <a:r>
              <a:rPr sz="2400" dirty="0" err="1" smtClean="0"/>
              <a:t>markplan</a:t>
            </a:r>
            <a:r>
              <a:rPr lang="sv-SE" sz="2400" dirty="0" smtClean="0"/>
              <a:t> och Sänktunnel</a:t>
            </a:r>
            <a:r>
              <a:rPr sz="2400" dirty="0" smtClean="0"/>
              <a:t>.</a:t>
            </a:r>
            <a:endParaRPr sz="2400" dirty="0"/>
          </a:p>
          <a:p>
            <a:pPr defTabSz="914400">
              <a:spcBef>
                <a:spcPts val="500"/>
              </a:spcBef>
              <a:defRPr sz="1800" b="1">
                <a:latin typeface="Helvetica"/>
                <a:ea typeface="Helvetica"/>
                <a:cs typeface="Helvetica"/>
                <a:sym typeface="Helvetica"/>
              </a:defRPr>
            </a:pPr>
            <a:r>
              <a:rPr sz="2400" dirty="0" err="1"/>
              <a:t>Byggnadsår</a:t>
            </a:r>
            <a:r>
              <a:rPr sz="2400" dirty="0"/>
              <a:t> </a:t>
            </a:r>
            <a:r>
              <a:rPr sz="2400" dirty="0" smtClean="0"/>
              <a:t>1984</a:t>
            </a:r>
            <a:endParaRPr sz="2400" dirty="0"/>
          </a:p>
          <a:p>
            <a:pPr defTabSz="914400">
              <a:spcBef>
                <a:spcPts val="500"/>
              </a:spcBef>
              <a:defRPr sz="1800" b="1">
                <a:latin typeface="Helvetica"/>
                <a:ea typeface="Helvetica"/>
                <a:cs typeface="Helvetica"/>
                <a:sym typeface="Helvetica"/>
              </a:defRPr>
            </a:pPr>
            <a:r>
              <a:rPr sz="2400" dirty="0" err="1"/>
              <a:t>Byggkostnad</a:t>
            </a:r>
            <a:r>
              <a:rPr sz="2400" dirty="0"/>
              <a:t> </a:t>
            </a:r>
            <a:r>
              <a:rPr sz="2400" dirty="0" err="1"/>
              <a:t>omräknades</a:t>
            </a:r>
            <a:r>
              <a:rPr sz="2400" dirty="0"/>
              <a:t> 2015;  </a:t>
            </a:r>
            <a:r>
              <a:rPr sz="2400" dirty="0" err="1"/>
              <a:t>totalt</a:t>
            </a:r>
            <a:r>
              <a:rPr sz="2400" dirty="0"/>
              <a:t> 55 000 000 EUR </a:t>
            </a:r>
            <a:r>
              <a:rPr sz="2400" dirty="0" err="1"/>
              <a:t>vilket</a:t>
            </a:r>
            <a:r>
              <a:rPr sz="2400" dirty="0"/>
              <a:t> </a:t>
            </a:r>
            <a:r>
              <a:rPr sz="2400" dirty="0" err="1"/>
              <a:t>ger</a:t>
            </a:r>
            <a:r>
              <a:rPr sz="2400" dirty="0"/>
              <a:t> 65 000 EUR/ m</a:t>
            </a:r>
          </a:p>
        </p:txBody>
      </p:sp>
      <p:sp>
        <p:nvSpPr>
          <p:cNvPr id="135" name="Shape 135"/>
          <p:cNvSpPr/>
          <p:nvPr/>
        </p:nvSpPr>
        <p:spPr>
          <a:xfrm>
            <a:off x="3192576" y="4909433"/>
            <a:ext cx="6314848"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Lösningen fanns sedan länge!</a:t>
            </a:r>
          </a:p>
        </p:txBody>
      </p:sp>
    </p:spTree>
    <p:extLst>
      <p:ext uri="{BB962C8B-B14F-4D97-AF65-F5344CB8AC3E}">
        <p14:creationId xmlns:p14="http://schemas.microsoft.com/office/powerpoint/2010/main" val="5760424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ctrTitle"/>
          </p:nvPr>
        </p:nvSpPr>
        <p:spPr>
          <a:prstGeom prst="rect">
            <a:avLst/>
          </a:prstGeom>
        </p:spPr>
        <p:txBody>
          <a:bodyPr/>
          <a:lstStyle/>
          <a:p>
            <a:endParaRPr/>
          </a:p>
        </p:txBody>
      </p:sp>
      <p:sp>
        <p:nvSpPr>
          <p:cNvPr id="134" name="Shape 134"/>
          <p:cNvSpPr>
            <a:spLocks noGrp="1"/>
          </p:cNvSpPr>
          <p:nvPr>
            <p:ph type="subTitle" sz="quarter" idx="1"/>
          </p:nvPr>
        </p:nvSpPr>
        <p:spPr>
          <a:prstGeom prst="rect">
            <a:avLst/>
          </a:prstGeom>
        </p:spPr>
        <p:txBody>
          <a:bodyPr/>
          <a:lstStyle/>
          <a:p>
            <a:endParaRPr/>
          </a:p>
        </p:txBody>
      </p:sp>
      <p:pic>
        <p:nvPicPr>
          <p:cNvPr id="135" name="image4.png"/>
          <p:cNvPicPr>
            <a:picLocks noChangeAspect="1"/>
          </p:cNvPicPr>
          <p:nvPr/>
        </p:nvPicPr>
        <p:blipFill>
          <a:blip r:embed="rId2">
            <a:extLst/>
          </a:blip>
          <a:stretch>
            <a:fillRect/>
          </a:stretch>
        </p:blipFill>
        <p:spPr>
          <a:xfrm>
            <a:off x="-189460" y="-118785"/>
            <a:ext cx="14876717" cy="9991170"/>
          </a:xfrm>
          <a:prstGeom prst="rect">
            <a:avLst/>
          </a:prstGeom>
          <a:ln w="12700">
            <a:miter lim="400000"/>
          </a:ln>
        </p:spPr>
      </p:pic>
      <p:sp>
        <p:nvSpPr>
          <p:cNvPr id="136" name="Shape 136"/>
          <p:cNvSpPr/>
          <p:nvPr/>
        </p:nvSpPr>
        <p:spPr>
          <a:xfrm>
            <a:off x="3539971" y="683682"/>
            <a:ext cx="5924855"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Light"/>
                <a:ea typeface="Helvetica Light"/>
                <a:cs typeface="Helvetica Light"/>
                <a:sym typeface="Helvetica Light"/>
              </a:defRPr>
            </a:lvl1pPr>
          </a:lstStyle>
          <a:p>
            <a:r>
              <a:t>Tunnelinfart söder om Bastia</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image5.png"/>
          <p:cNvPicPr>
            <a:picLocks noChangeAspect="1"/>
          </p:cNvPicPr>
          <p:nvPr/>
        </p:nvPicPr>
        <p:blipFill>
          <a:blip r:embed="rId2">
            <a:extLst/>
          </a:blip>
          <a:stretch>
            <a:fillRect/>
          </a:stretch>
        </p:blipFill>
        <p:spPr>
          <a:xfrm>
            <a:off x="-52138" y="-131731"/>
            <a:ext cx="15373777" cy="10017061"/>
          </a:xfrm>
          <a:prstGeom prst="rect">
            <a:avLst/>
          </a:prstGeom>
          <a:ln w="12700">
            <a:miter lim="400000"/>
          </a:ln>
        </p:spPr>
      </p:pic>
      <p:sp>
        <p:nvSpPr>
          <p:cNvPr id="139" name="Shape 139"/>
          <p:cNvSpPr/>
          <p:nvPr/>
        </p:nvSpPr>
        <p:spPr>
          <a:xfrm>
            <a:off x="1513857" y="613906"/>
            <a:ext cx="9977090" cy="121058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Light"/>
                <a:ea typeface="Helvetica Light"/>
                <a:cs typeface="Helvetica Light"/>
                <a:sym typeface="Helvetica Light"/>
              </a:defRPr>
            </a:lvl1pPr>
          </a:lstStyle>
          <a:p>
            <a:r>
              <a:rPr lang="sv-SE" dirty="0" smtClean="0"/>
              <a:t>Tunnelinfart norr</a:t>
            </a:r>
          </a:p>
          <a:p>
            <a:r>
              <a:rPr dirty="0" err="1" smtClean="0"/>
              <a:t>En</a:t>
            </a:r>
            <a:r>
              <a:rPr dirty="0" smtClean="0"/>
              <a:t> </a:t>
            </a:r>
            <a:r>
              <a:rPr dirty="0" err="1"/>
              <a:t>levande</a:t>
            </a:r>
            <a:r>
              <a:rPr dirty="0"/>
              <a:t> </a:t>
            </a:r>
            <a:r>
              <a:rPr dirty="0" err="1"/>
              <a:t>färjeterminal</a:t>
            </a:r>
            <a:r>
              <a:rPr dirty="0"/>
              <a:t> med </a:t>
            </a:r>
            <a:r>
              <a:rPr dirty="0" err="1"/>
              <a:t>staden</a:t>
            </a:r>
            <a:r>
              <a:rPr dirty="0"/>
              <a:t> runt </a:t>
            </a:r>
            <a:r>
              <a:rPr dirty="0" err="1"/>
              <a:t>hörnet</a:t>
            </a:r>
            <a:endParaRPr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004800" cy="79248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3314" t="-149" r="40430" b="71835"/>
          <a:stretch/>
        </p:blipFill>
        <p:spPr>
          <a:xfrm>
            <a:off x="870" y="-134226"/>
            <a:ext cx="2103410" cy="214076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48270" r="-1045" b="-1"/>
          <a:stretch/>
        </p:blipFill>
        <p:spPr>
          <a:xfrm>
            <a:off x="-250756" y="7844839"/>
            <a:ext cx="13375848" cy="2661020"/>
          </a:xfrm>
          <a:prstGeom prst="rect">
            <a:avLst/>
          </a:prstGeom>
        </p:spPr>
      </p:pic>
      <p:sp>
        <p:nvSpPr>
          <p:cNvPr id="7" name="Title 1"/>
          <p:cNvSpPr txBox="1">
            <a:spLocks/>
          </p:cNvSpPr>
          <p:nvPr/>
        </p:nvSpPr>
        <p:spPr>
          <a:xfrm>
            <a:off x="0" y="374009"/>
            <a:ext cx="13004800" cy="1536171"/>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sv-SE" sz="3700" dirty="0">
                <a:solidFill>
                  <a:schemeClr val="bg1"/>
                </a:solidFill>
              </a:rPr>
              <a:t> </a:t>
            </a:r>
            <a:r>
              <a:rPr lang="sv-SE" sz="2900" dirty="0">
                <a:solidFill>
                  <a:schemeClr val="bg1"/>
                </a:solidFill>
              </a:rPr>
              <a:t>Lokalgatan med strandpromenaden går över tunneln, </a:t>
            </a:r>
            <a:endParaRPr lang="sv-SE" sz="2900" dirty="0" smtClean="0">
              <a:solidFill>
                <a:schemeClr val="bg1"/>
              </a:solidFill>
            </a:endParaRPr>
          </a:p>
          <a:p>
            <a:pPr algn="r"/>
            <a:r>
              <a:rPr lang="sv-SE" sz="2900" dirty="0" smtClean="0">
                <a:solidFill>
                  <a:schemeClr val="bg1"/>
                </a:solidFill>
              </a:rPr>
              <a:t>som </a:t>
            </a:r>
            <a:r>
              <a:rPr lang="sv-SE" sz="2900" dirty="0">
                <a:solidFill>
                  <a:schemeClr val="bg1"/>
                </a:solidFill>
              </a:rPr>
              <a:t>lagts en meter </a:t>
            </a:r>
            <a:r>
              <a:rPr lang="sv-SE" sz="2900" dirty="0" smtClean="0">
                <a:solidFill>
                  <a:schemeClr val="bg1"/>
                </a:solidFill>
              </a:rPr>
              <a:t>högre </a:t>
            </a:r>
            <a:r>
              <a:rPr lang="sv-SE" sz="2900" dirty="0">
                <a:solidFill>
                  <a:schemeClr val="bg1"/>
                </a:solidFill>
              </a:rPr>
              <a:t>för att möta havsnivåhöjning.</a:t>
            </a:r>
          </a:p>
          <a:p>
            <a:pPr algn="r"/>
            <a:r>
              <a:rPr lang="sv-SE" sz="2900" dirty="0">
                <a:solidFill>
                  <a:schemeClr val="bg1"/>
                </a:solidFill>
              </a:rPr>
              <a:t> Restauranger i mycket gammal byggnation med uteservering</a:t>
            </a:r>
            <a:r>
              <a:rPr lang="sv-SE" sz="2800" b="1" dirty="0">
                <a:solidFill>
                  <a:schemeClr val="bg1"/>
                </a:solidFill>
              </a:rPr>
              <a:t>. </a:t>
            </a:r>
            <a:endParaRPr lang="en-US" sz="3600" b="1" dirty="0">
              <a:solidFill>
                <a:schemeClr val="bg1"/>
              </a:solidFill>
            </a:endParaRPr>
          </a:p>
        </p:txBody>
      </p:sp>
    </p:spTree>
    <p:extLst>
      <p:ext uri="{BB962C8B-B14F-4D97-AF65-F5344CB8AC3E}">
        <p14:creationId xmlns:p14="http://schemas.microsoft.com/office/powerpoint/2010/main" val="1215764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image1.jpeg"/>
          <p:cNvPicPr>
            <a:picLocks noChangeAspect="1"/>
          </p:cNvPicPr>
          <p:nvPr/>
        </p:nvPicPr>
        <p:blipFill>
          <a:blip r:embed="rId2">
            <a:extLst/>
          </a:blip>
          <a:srcRect l="8481" t="26374" r="16932" b="17685"/>
          <a:stretch>
            <a:fillRect/>
          </a:stretch>
        </p:blipFill>
        <p:spPr>
          <a:xfrm>
            <a:off x="-25998" y="-1267152"/>
            <a:ext cx="13056673" cy="6528338"/>
          </a:xfrm>
          <a:prstGeom prst="rect">
            <a:avLst/>
          </a:prstGeom>
          <a:ln w="12700">
            <a:miter lim="400000"/>
          </a:ln>
        </p:spPr>
      </p:pic>
      <p:pic>
        <p:nvPicPr>
          <p:cNvPr id="142" name="image2.jpeg"/>
          <p:cNvPicPr>
            <a:picLocks noChangeAspect="1"/>
          </p:cNvPicPr>
          <p:nvPr/>
        </p:nvPicPr>
        <p:blipFill>
          <a:blip r:embed="rId3">
            <a:extLst/>
          </a:blip>
          <a:srcRect l="23813" t="39499" r="11216" b="42701"/>
          <a:stretch>
            <a:fillRect/>
          </a:stretch>
        </p:blipFill>
        <p:spPr>
          <a:xfrm>
            <a:off x="-190060" y="4757716"/>
            <a:ext cx="13384882" cy="5500525"/>
          </a:xfrm>
          <a:prstGeom prst="rect">
            <a:avLst/>
          </a:prstGeom>
          <a:ln w="12700">
            <a:miter lim="400000"/>
          </a:ln>
        </p:spPr>
      </p:pic>
      <p:sp>
        <p:nvSpPr>
          <p:cNvPr id="143" name="Shape 143"/>
          <p:cNvSpPr/>
          <p:nvPr/>
        </p:nvSpPr>
        <p:spPr>
          <a:xfrm>
            <a:off x="532730" y="4904459"/>
            <a:ext cx="8694688" cy="121058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FFFFFF"/>
                </a:solidFill>
                <a:latin typeface="Helvetica Light"/>
                <a:ea typeface="Helvetica Light"/>
                <a:cs typeface="Helvetica Light"/>
                <a:sym typeface="Helvetica Light"/>
              </a:defRPr>
            </a:lvl1pPr>
          </a:lstStyle>
          <a:p>
            <a:r>
              <a:rPr dirty="0" err="1"/>
              <a:t>Tunnelöverbyggnad</a:t>
            </a:r>
            <a:r>
              <a:rPr dirty="0"/>
              <a:t> med </a:t>
            </a:r>
            <a:r>
              <a:rPr dirty="0" err="1" smtClean="0"/>
              <a:t>strandpromenad</a:t>
            </a:r>
            <a:endParaRPr lang="sv-SE" dirty="0" smtClean="0"/>
          </a:p>
          <a:p>
            <a:pPr algn="l"/>
            <a:r>
              <a:rPr lang="sv-SE" dirty="0" smtClean="0"/>
              <a:t>Ventilation med filter Byggår 2014</a:t>
            </a:r>
            <a:endParaRPr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age7.png"/>
          <p:cNvPicPr>
            <a:picLocks noGrp="1" noChangeAspect="1"/>
          </p:cNvPicPr>
          <p:nvPr>
            <p:ph type="pic" idx="13"/>
          </p:nvPr>
        </p:nvPicPr>
        <p:blipFill>
          <a:blip r:embed="rId2">
            <a:extLst/>
          </a:blip>
          <a:srcRect l="3137" r="3136"/>
          <a:stretch>
            <a:fillRect/>
          </a:stretch>
        </p:blipFill>
        <p:spPr>
          <a:xfrm>
            <a:off x="6520311" y="245267"/>
            <a:ext cx="6003759" cy="9262943"/>
          </a:xfrm>
          <a:prstGeom prst="rect">
            <a:avLst/>
          </a:prstGeom>
          <a:ln w="6350">
            <a:solidFill>
              <a:srgbClr val="000000"/>
            </a:solidFill>
          </a:ln>
        </p:spPr>
      </p:pic>
      <p:sp>
        <p:nvSpPr>
          <p:cNvPr id="153" name="Shape 153"/>
          <p:cNvSpPr>
            <a:spLocks noGrp="1"/>
          </p:cNvSpPr>
          <p:nvPr>
            <p:ph type="title"/>
          </p:nvPr>
        </p:nvSpPr>
        <p:spPr>
          <a:xfrm>
            <a:off x="952500" y="550332"/>
            <a:ext cx="5334000" cy="2064014"/>
          </a:xfrm>
          <a:prstGeom prst="rect">
            <a:avLst/>
          </a:prstGeom>
        </p:spPr>
        <p:txBody>
          <a:bodyPr/>
          <a:lstStyle>
            <a:lvl1pPr>
              <a:defRPr sz="4200"/>
            </a:lvl1pPr>
          </a:lstStyle>
          <a:p>
            <a:r>
              <a:t>SÖS hade utvecklat visionerna vidare till ett konkret förslag.</a:t>
            </a:r>
          </a:p>
        </p:txBody>
      </p:sp>
      <p:sp>
        <p:nvSpPr>
          <p:cNvPr id="154" name="Shape 154"/>
          <p:cNvSpPr>
            <a:spLocks noGrp="1"/>
          </p:cNvSpPr>
          <p:nvPr>
            <p:ph type="body" sz="half" idx="1"/>
          </p:nvPr>
        </p:nvSpPr>
        <p:spPr>
          <a:xfrm>
            <a:off x="952500" y="2785533"/>
            <a:ext cx="5334000" cy="6390549"/>
          </a:xfrm>
          <a:prstGeom prst="rect">
            <a:avLst/>
          </a:prstGeom>
        </p:spPr>
        <p:txBody>
          <a:bodyPr/>
          <a:lstStyle/>
          <a:p>
            <a:pPr defTabSz="554990">
              <a:defRPr sz="2200" u="sng"/>
            </a:pPr>
            <a:r>
              <a:rPr dirty="0" err="1"/>
              <a:t>Några</a:t>
            </a:r>
            <a:r>
              <a:rPr dirty="0"/>
              <a:t> </a:t>
            </a:r>
            <a:r>
              <a:rPr dirty="0" err="1"/>
              <a:t>viktiga</a:t>
            </a:r>
            <a:r>
              <a:rPr dirty="0"/>
              <a:t> datum </a:t>
            </a:r>
            <a:r>
              <a:rPr dirty="0" err="1"/>
              <a:t>för</a:t>
            </a:r>
            <a:r>
              <a:rPr dirty="0"/>
              <a:t> SÖS:</a:t>
            </a:r>
            <a:br>
              <a:rPr dirty="0"/>
            </a:br>
            <a:endParaRPr dirty="0"/>
          </a:p>
          <a:p>
            <a:pPr algn="l" defTabSz="554990">
              <a:defRPr sz="1900"/>
            </a:pPr>
            <a:r>
              <a:rPr dirty="0"/>
              <a:t>• 14.12 2014 – </a:t>
            </a:r>
            <a:r>
              <a:rPr dirty="0" err="1"/>
              <a:t>Kvartetten</a:t>
            </a:r>
            <a:r>
              <a:rPr dirty="0"/>
              <a:t> </a:t>
            </a:r>
            <a:r>
              <a:rPr dirty="0" err="1"/>
              <a:t>bildas</a:t>
            </a:r>
            <a:r>
              <a:rPr dirty="0"/>
              <a:t> </a:t>
            </a:r>
            <a:r>
              <a:rPr dirty="0" err="1"/>
              <a:t>och</a:t>
            </a:r>
            <a:r>
              <a:rPr dirty="0"/>
              <a:t> </a:t>
            </a:r>
            <a:r>
              <a:rPr dirty="0" err="1"/>
              <a:t>vårt</a:t>
            </a:r>
            <a:r>
              <a:rPr dirty="0"/>
              <a:t> </a:t>
            </a:r>
            <a:r>
              <a:rPr dirty="0" err="1"/>
              <a:t>krav</a:t>
            </a:r>
            <a:r>
              <a:rPr dirty="0"/>
              <a:t> </a:t>
            </a:r>
            <a:r>
              <a:rPr dirty="0" err="1"/>
              <a:t>på</a:t>
            </a:r>
            <a:r>
              <a:rPr dirty="0"/>
              <a:t> </a:t>
            </a:r>
            <a:r>
              <a:rPr dirty="0" err="1"/>
              <a:t>en</a:t>
            </a:r>
            <a:r>
              <a:rPr dirty="0"/>
              <a:t> </a:t>
            </a:r>
            <a:r>
              <a:rPr dirty="0" err="1"/>
              <a:t>oberoende</a:t>
            </a:r>
            <a:r>
              <a:rPr dirty="0"/>
              <a:t> </a:t>
            </a:r>
            <a:r>
              <a:rPr dirty="0" err="1"/>
              <a:t>infartsutredning</a:t>
            </a:r>
            <a:r>
              <a:rPr dirty="0"/>
              <a:t> </a:t>
            </a:r>
            <a:r>
              <a:rPr dirty="0" err="1"/>
              <a:t>vann</a:t>
            </a:r>
            <a:r>
              <a:rPr dirty="0"/>
              <a:t> </a:t>
            </a:r>
            <a:r>
              <a:rPr dirty="0" err="1"/>
              <a:t>gehör</a:t>
            </a:r>
            <a:r>
              <a:rPr dirty="0"/>
              <a:t>.</a:t>
            </a:r>
          </a:p>
          <a:p>
            <a:pPr algn="l" defTabSz="554990">
              <a:defRPr sz="1900"/>
            </a:pPr>
            <a:r>
              <a:rPr dirty="0"/>
              <a:t>• </a:t>
            </a:r>
            <a:r>
              <a:rPr dirty="0" err="1"/>
              <a:t>Hösten</a:t>
            </a:r>
            <a:r>
              <a:rPr dirty="0"/>
              <a:t> 2015 </a:t>
            </a:r>
            <a:r>
              <a:rPr dirty="0" err="1"/>
              <a:t>upphandling</a:t>
            </a:r>
            <a:r>
              <a:rPr dirty="0"/>
              <a:t> </a:t>
            </a:r>
            <a:r>
              <a:rPr dirty="0" err="1"/>
              <a:t>av</a:t>
            </a:r>
            <a:r>
              <a:rPr dirty="0"/>
              <a:t> WSP </a:t>
            </a:r>
            <a:r>
              <a:rPr dirty="0" err="1"/>
              <a:t>som</a:t>
            </a:r>
            <a:r>
              <a:rPr dirty="0"/>
              <a:t> </a:t>
            </a:r>
            <a:r>
              <a:rPr dirty="0" err="1"/>
              <a:t>konsult</a:t>
            </a:r>
            <a:r>
              <a:rPr dirty="0"/>
              <a:t> </a:t>
            </a:r>
            <a:r>
              <a:rPr dirty="0" err="1"/>
              <a:t>för</a:t>
            </a:r>
            <a:r>
              <a:rPr dirty="0"/>
              <a:t> </a:t>
            </a:r>
            <a:r>
              <a:rPr dirty="0" err="1"/>
              <a:t>utredningen</a:t>
            </a:r>
            <a:r>
              <a:rPr dirty="0"/>
              <a:t>.</a:t>
            </a:r>
          </a:p>
          <a:p>
            <a:pPr algn="l" defTabSz="554990">
              <a:defRPr sz="1900"/>
            </a:pPr>
            <a:r>
              <a:rPr dirty="0"/>
              <a:t>• 7.1 2016 – </a:t>
            </a:r>
            <a:r>
              <a:rPr dirty="0" err="1"/>
              <a:t>Rapporten</a:t>
            </a:r>
            <a:r>
              <a:rPr dirty="0"/>
              <a:t> </a:t>
            </a:r>
            <a:r>
              <a:rPr dirty="0" err="1" smtClean="0"/>
              <a:t>presenteras</a:t>
            </a:r>
            <a:r>
              <a:rPr lang="sv-SE" dirty="0" smtClean="0"/>
              <a:t>. </a:t>
            </a:r>
          </a:p>
          <a:p>
            <a:pPr algn="l" defTabSz="554990">
              <a:defRPr sz="1900"/>
            </a:pPr>
            <a:r>
              <a:rPr lang="sv-SE" dirty="0" smtClean="0"/>
              <a:t>SÖS och MP kunde inte godkänna rapporten</a:t>
            </a:r>
            <a:r>
              <a:rPr dirty="0" smtClean="0"/>
              <a:t>.</a:t>
            </a:r>
            <a:endParaRPr dirty="0"/>
          </a:p>
          <a:p>
            <a:pPr algn="l" defTabSz="554990">
              <a:defRPr sz="1900"/>
            </a:pPr>
            <a:r>
              <a:rPr dirty="0"/>
              <a:t>• 12.1 – WSPs </a:t>
            </a:r>
            <a:r>
              <a:rPr dirty="0" err="1"/>
              <a:t>reviderade</a:t>
            </a:r>
            <a:r>
              <a:rPr dirty="0"/>
              <a:t> rapport </a:t>
            </a:r>
            <a:r>
              <a:rPr dirty="0" err="1"/>
              <a:t>läggs</a:t>
            </a:r>
            <a:r>
              <a:rPr dirty="0"/>
              <a:t> </a:t>
            </a:r>
            <a:r>
              <a:rPr dirty="0" err="1"/>
              <a:t>fram</a:t>
            </a:r>
            <a:r>
              <a:rPr dirty="0"/>
              <a:t>.</a:t>
            </a:r>
          </a:p>
          <a:p>
            <a:pPr algn="l" defTabSz="554990">
              <a:defRPr sz="1900"/>
            </a:pPr>
            <a:r>
              <a:rPr dirty="0"/>
              <a:t>• 13.1 – KS </a:t>
            </a:r>
            <a:r>
              <a:rPr dirty="0" err="1"/>
              <a:t>informeras</a:t>
            </a:r>
            <a:r>
              <a:rPr dirty="0"/>
              <a:t> om </a:t>
            </a:r>
            <a:r>
              <a:rPr dirty="0" err="1"/>
              <a:t>rapporten</a:t>
            </a:r>
            <a:r>
              <a:rPr dirty="0"/>
              <a:t>.</a:t>
            </a:r>
          </a:p>
          <a:p>
            <a:pPr algn="l" defTabSz="554990">
              <a:defRPr sz="1900"/>
            </a:pPr>
            <a:r>
              <a:rPr dirty="0"/>
              <a:t>• 14.1 – SÖS </a:t>
            </a:r>
            <a:r>
              <a:rPr dirty="0" err="1"/>
              <a:t>ersättare</a:t>
            </a:r>
            <a:r>
              <a:rPr dirty="0"/>
              <a:t> </a:t>
            </a:r>
            <a:r>
              <a:rPr dirty="0" err="1"/>
              <a:t>i</a:t>
            </a:r>
            <a:r>
              <a:rPr dirty="0"/>
              <a:t> KS </a:t>
            </a:r>
            <a:r>
              <a:rPr dirty="0" err="1"/>
              <a:t>hävdade</a:t>
            </a:r>
            <a:r>
              <a:rPr dirty="0"/>
              <a:t> </a:t>
            </a:r>
            <a:r>
              <a:rPr dirty="0" err="1"/>
              <a:t>att</a:t>
            </a:r>
            <a:r>
              <a:rPr dirty="0"/>
              <a:t> KS </a:t>
            </a:r>
            <a:r>
              <a:rPr dirty="0" err="1"/>
              <a:t>antagit</a:t>
            </a:r>
            <a:r>
              <a:rPr dirty="0"/>
              <a:t> WSPs </a:t>
            </a:r>
            <a:r>
              <a:rPr dirty="0" err="1"/>
              <a:t>rekommendation</a:t>
            </a:r>
            <a:r>
              <a:rPr dirty="0"/>
              <a:t> om </a:t>
            </a:r>
            <a:r>
              <a:rPr dirty="0" err="1"/>
              <a:t>östlig</a:t>
            </a:r>
            <a:r>
              <a:rPr dirty="0"/>
              <a:t> </a:t>
            </a:r>
            <a:r>
              <a:rPr dirty="0" err="1"/>
              <a:t>infart</a:t>
            </a:r>
            <a:r>
              <a:rPr dirty="0"/>
              <a:t> Med </a:t>
            </a:r>
            <a:r>
              <a:rPr dirty="0" err="1"/>
              <a:t>rösterna</a:t>
            </a:r>
            <a:r>
              <a:rPr dirty="0"/>
              <a:t> 4 </a:t>
            </a:r>
            <a:r>
              <a:rPr dirty="0" err="1"/>
              <a:t>för</a:t>
            </a:r>
            <a:r>
              <a:rPr dirty="0"/>
              <a:t> 3 </a:t>
            </a:r>
            <a:r>
              <a:rPr dirty="0" err="1"/>
              <a:t>emot</a:t>
            </a:r>
            <a:r>
              <a:rPr dirty="0"/>
              <a:t> </a:t>
            </a:r>
            <a:r>
              <a:rPr dirty="0" err="1"/>
              <a:t>anslöt</a:t>
            </a:r>
            <a:r>
              <a:rPr dirty="0"/>
              <a:t> sig </a:t>
            </a:r>
            <a:r>
              <a:rPr dirty="0" err="1"/>
              <a:t>styrelsen</a:t>
            </a:r>
            <a:r>
              <a:rPr dirty="0"/>
              <a:t> till </a:t>
            </a:r>
            <a:r>
              <a:rPr dirty="0" err="1"/>
              <a:t>det</a:t>
            </a:r>
            <a:r>
              <a:rPr dirty="0"/>
              <a:t> ”</a:t>
            </a:r>
            <a:r>
              <a:rPr dirty="0" err="1"/>
              <a:t>beslutet</a:t>
            </a:r>
            <a:r>
              <a:rPr dirty="0"/>
              <a:t>”. Trots </a:t>
            </a:r>
            <a:r>
              <a:rPr dirty="0" err="1"/>
              <a:t>att</a:t>
            </a:r>
            <a:r>
              <a:rPr dirty="0"/>
              <a:t> </a:t>
            </a:r>
            <a:r>
              <a:rPr dirty="0" err="1"/>
              <a:t>frågan</a:t>
            </a:r>
            <a:r>
              <a:rPr dirty="0"/>
              <a:t> </a:t>
            </a:r>
            <a:r>
              <a:rPr dirty="0" err="1"/>
              <a:t>ägs</a:t>
            </a:r>
            <a:r>
              <a:rPr dirty="0"/>
              <a:t> </a:t>
            </a:r>
            <a:r>
              <a:rPr dirty="0" err="1"/>
              <a:t>av</a:t>
            </a:r>
            <a:r>
              <a:rPr dirty="0"/>
              <a:t> </a:t>
            </a:r>
            <a:r>
              <a:rPr dirty="0" err="1"/>
              <a:t>medlemmarna</a:t>
            </a:r>
            <a:r>
              <a:rPr dirty="0"/>
              <a:t> </a:t>
            </a:r>
            <a:r>
              <a:rPr dirty="0" err="1"/>
              <a:t>att</a:t>
            </a:r>
            <a:r>
              <a:rPr dirty="0"/>
              <a:t> </a:t>
            </a:r>
            <a:r>
              <a:rPr dirty="0" err="1"/>
              <a:t>avgöra</a:t>
            </a:r>
            <a:r>
              <a:rPr dirty="0"/>
              <a:t>.</a:t>
            </a:r>
          </a:p>
          <a:p>
            <a:pPr algn="l" defTabSz="554990">
              <a:defRPr sz="1900"/>
            </a:pPr>
            <a:r>
              <a:rPr dirty="0"/>
              <a:t>• 6.2 – </a:t>
            </a:r>
            <a:r>
              <a:rPr dirty="0" err="1"/>
              <a:t>Informationsmöte</a:t>
            </a:r>
            <a:r>
              <a:rPr dirty="0"/>
              <a:t> </a:t>
            </a:r>
            <a:r>
              <a:rPr dirty="0" err="1"/>
              <a:t>för</a:t>
            </a:r>
            <a:r>
              <a:rPr dirty="0"/>
              <a:t> </a:t>
            </a:r>
            <a:r>
              <a:rPr dirty="0" err="1"/>
              <a:t>medlemmarna</a:t>
            </a:r>
            <a:r>
              <a:rPr dirty="0"/>
              <a:t>.</a:t>
            </a:r>
          </a:p>
          <a:p>
            <a:pPr algn="l" defTabSz="554990">
              <a:defRPr sz="1900"/>
            </a:pPr>
            <a:r>
              <a:rPr dirty="0"/>
              <a:t>• 10.2 – KS </a:t>
            </a:r>
            <a:r>
              <a:rPr dirty="0" err="1"/>
              <a:t>ska</a:t>
            </a:r>
            <a:r>
              <a:rPr dirty="0"/>
              <a:t> </a:t>
            </a:r>
            <a:r>
              <a:rPr dirty="0" err="1"/>
              <a:t>besluta</a:t>
            </a:r>
            <a:r>
              <a:rPr dirty="0"/>
              <a:t> om </a:t>
            </a:r>
            <a:r>
              <a:rPr dirty="0" err="1"/>
              <a:t>ärendet</a:t>
            </a:r>
            <a:r>
              <a:rPr dirty="0"/>
              <a:t> </a:t>
            </a:r>
            <a:r>
              <a:rPr dirty="0" err="1"/>
              <a:t>ska</a:t>
            </a:r>
            <a:r>
              <a:rPr dirty="0"/>
              <a:t> till KF.</a:t>
            </a:r>
          </a:p>
          <a:p>
            <a:pPr algn="l" defTabSz="554990">
              <a:defRPr sz="1900"/>
            </a:pPr>
            <a:r>
              <a:rPr dirty="0"/>
              <a:t>• 13.2 – </a:t>
            </a:r>
            <a:r>
              <a:rPr dirty="0" err="1"/>
              <a:t>Medlemsmöte</a:t>
            </a:r>
            <a:r>
              <a:rPr dirty="0"/>
              <a:t> </a:t>
            </a:r>
            <a:r>
              <a:rPr dirty="0" err="1"/>
              <a:t>för</a:t>
            </a:r>
            <a:r>
              <a:rPr dirty="0"/>
              <a:t> SÖS.</a:t>
            </a:r>
          </a:p>
          <a:p>
            <a:pPr algn="l" defTabSz="554990">
              <a:defRPr sz="1900"/>
            </a:pPr>
            <a:r>
              <a:rPr dirty="0"/>
              <a:t>• 29.2 – KF </a:t>
            </a:r>
            <a:r>
              <a:rPr dirty="0" err="1"/>
              <a:t>avgör</a:t>
            </a:r>
            <a:r>
              <a:rPr dirty="0"/>
              <a:t> </a:t>
            </a:r>
            <a:r>
              <a:rPr dirty="0" err="1"/>
              <a:t>ärendet</a:t>
            </a:r>
            <a:r>
              <a:rPr dirty="0"/>
              <a:t>.</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idx="4294967295"/>
          </p:nvPr>
        </p:nvSpPr>
        <p:spPr>
          <a:xfrm>
            <a:off x="1627946" y="504825"/>
            <a:ext cx="9748908" cy="1470025"/>
          </a:xfrm>
          <a:prstGeom prst="rect">
            <a:avLst/>
          </a:prstGeom>
        </p:spPr>
        <p:txBody>
          <a:bodyPr lIns="45718" tIns="45718" rIns="45718" bIns="45718"/>
          <a:lstStyle>
            <a:lvl1pPr defTabSz="914400">
              <a:defRPr sz="3600"/>
            </a:lvl1pPr>
          </a:lstStyle>
          <a:p>
            <a:r>
              <a:t>Utredningen hade 4 mål att hålla sig till</a:t>
            </a:r>
          </a:p>
        </p:txBody>
      </p:sp>
      <p:sp>
        <p:nvSpPr>
          <p:cNvPr id="162" name="Shape 162"/>
          <p:cNvSpPr>
            <a:spLocks noGrp="1"/>
          </p:cNvSpPr>
          <p:nvPr>
            <p:ph type="body" idx="4294967295"/>
          </p:nvPr>
        </p:nvSpPr>
        <p:spPr>
          <a:xfrm>
            <a:off x="971647" y="2514600"/>
            <a:ext cx="11061507" cy="6451583"/>
          </a:xfrm>
          <a:prstGeom prst="rect">
            <a:avLst/>
          </a:prstGeom>
        </p:spPr>
        <p:txBody>
          <a:bodyPr lIns="45718" tIns="45718" rIns="45718" bIns="45718" anchor="t"/>
          <a:lstStyle/>
          <a:p>
            <a:pPr marL="0" indent="0" algn="ctr" defTabSz="914400">
              <a:lnSpc>
                <a:spcPct val="80000"/>
              </a:lnSpc>
              <a:spcBef>
                <a:spcPts val="400"/>
              </a:spcBef>
              <a:buSzTx/>
              <a:buNone/>
              <a:defRPr sz="2800" b="1" i="1">
                <a:solidFill>
                  <a:srgbClr val="174F86"/>
                </a:solidFill>
                <a:latin typeface="+mj-lt"/>
                <a:ea typeface="+mj-ea"/>
                <a:cs typeface="+mj-cs"/>
                <a:sym typeface="Helvetica"/>
              </a:defRPr>
            </a:pPr>
            <a:r>
              <a:t>Tillgänglighet till hamnen.</a:t>
            </a:r>
            <a:r>
              <a:rPr sz="2100"/>
              <a:t> </a:t>
            </a:r>
            <a:br>
              <a:rPr sz="2100"/>
            </a:br>
            <a:r>
              <a:rPr sz="2100"/>
              <a:t/>
            </a:r>
            <a:br>
              <a:rPr sz="2100"/>
            </a:br>
            <a:r>
              <a:rPr sz="2100" b="0" i="0">
                <a:solidFill>
                  <a:srgbClr val="000000"/>
                </a:solidFill>
              </a:rPr>
              <a:t>En säkrad tillgänglighet till riksintresset hamn, som ska utvecklas i såväl närtid som framtid och med fullgoda kopplingar till stödfunktionerna truck- och logistikcentrum. </a:t>
            </a:r>
            <a:endParaRPr sz="2100"/>
          </a:p>
          <a:p>
            <a:pPr marL="0" indent="0" algn="ctr" defTabSz="914400">
              <a:lnSpc>
                <a:spcPct val="80000"/>
              </a:lnSpc>
              <a:spcBef>
                <a:spcPts val="400"/>
              </a:spcBef>
              <a:buSzTx/>
              <a:buNone/>
              <a:defRPr sz="2100" i="1">
                <a:latin typeface="+mj-lt"/>
                <a:ea typeface="+mj-ea"/>
                <a:cs typeface="+mj-cs"/>
                <a:sym typeface="Helvetica"/>
              </a:defRPr>
            </a:pPr>
            <a:endParaRPr sz="2100"/>
          </a:p>
          <a:p>
            <a:pPr marL="0" indent="0" algn="ctr" defTabSz="914400">
              <a:lnSpc>
                <a:spcPct val="80000"/>
              </a:lnSpc>
              <a:spcBef>
                <a:spcPts val="400"/>
              </a:spcBef>
              <a:buSzTx/>
              <a:buNone/>
              <a:defRPr sz="2800" b="1" i="1">
                <a:solidFill>
                  <a:srgbClr val="174F86"/>
                </a:solidFill>
                <a:latin typeface="+mj-lt"/>
                <a:ea typeface="+mj-ea"/>
                <a:cs typeface="+mj-cs"/>
                <a:sym typeface="Helvetica"/>
              </a:defRPr>
            </a:pPr>
            <a:r>
              <a:t>Utveckling av en sjöstad. </a:t>
            </a:r>
          </a:p>
          <a:p>
            <a:pPr marL="0" indent="0" algn="ctr" defTabSz="914400">
              <a:lnSpc>
                <a:spcPct val="80000"/>
              </a:lnSpc>
              <a:spcBef>
                <a:spcPts val="400"/>
              </a:spcBef>
              <a:buSzTx/>
              <a:buNone/>
              <a:defRPr sz="2100" i="1">
                <a:latin typeface="+mj-lt"/>
                <a:ea typeface="+mj-ea"/>
                <a:cs typeface="+mj-cs"/>
                <a:sym typeface="Helvetica"/>
              </a:defRPr>
            </a:pPr>
            <a:endParaRPr/>
          </a:p>
          <a:p>
            <a:pPr marL="0" indent="0" algn="ctr" defTabSz="914400">
              <a:lnSpc>
                <a:spcPct val="80000"/>
              </a:lnSpc>
              <a:spcBef>
                <a:spcPts val="400"/>
              </a:spcBef>
              <a:buSzTx/>
              <a:buNone/>
              <a:defRPr sz="2100">
                <a:latin typeface="+mj-lt"/>
                <a:ea typeface="+mj-ea"/>
                <a:cs typeface="+mj-cs"/>
                <a:sym typeface="Helvetica"/>
              </a:defRPr>
            </a:pPr>
            <a:r>
              <a:t>Staden ska vara möjlig att utveckla till en sjöstad med kustnära utbyggnadsområden som ökar stadens koppling till kusten utan tunga trafikbarriärer och som öppnar för att staden blir mer attraktiv för boende, verksamma och besökare. </a:t>
            </a:r>
            <a:endParaRPr i="1"/>
          </a:p>
          <a:p>
            <a:pPr marL="0" indent="0" algn="ctr" defTabSz="914400">
              <a:lnSpc>
                <a:spcPct val="80000"/>
              </a:lnSpc>
              <a:spcBef>
                <a:spcPts val="400"/>
              </a:spcBef>
              <a:buSzTx/>
              <a:buNone/>
              <a:defRPr sz="2100" i="1">
                <a:latin typeface="+mj-lt"/>
                <a:ea typeface="+mj-ea"/>
                <a:cs typeface="+mj-cs"/>
                <a:sym typeface="Helvetica"/>
              </a:defRPr>
            </a:pPr>
            <a:endParaRPr i="1"/>
          </a:p>
          <a:p>
            <a:pPr marL="0" indent="0" algn="ctr" defTabSz="914400">
              <a:lnSpc>
                <a:spcPct val="80000"/>
              </a:lnSpc>
              <a:spcBef>
                <a:spcPts val="400"/>
              </a:spcBef>
              <a:buSzTx/>
              <a:buNone/>
              <a:defRPr sz="2800" b="1" i="1">
                <a:solidFill>
                  <a:srgbClr val="174F86"/>
                </a:solidFill>
                <a:latin typeface="+mj-lt"/>
                <a:ea typeface="+mj-ea"/>
                <a:cs typeface="+mj-cs"/>
                <a:sym typeface="Helvetica"/>
              </a:defRPr>
            </a:pPr>
            <a:r>
              <a:t>Utveckling av stadskärnan. </a:t>
            </a:r>
          </a:p>
          <a:p>
            <a:pPr marL="0" indent="0" algn="ctr" defTabSz="914400">
              <a:lnSpc>
                <a:spcPct val="80000"/>
              </a:lnSpc>
              <a:spcBef>
                <a:spcPts val="400"/>
              </a:spcBef>
              <a:buSzTx/>
              <a:buNone/>
              <a:defRPr sz="2100" i="1">
                <a:latin typeface="+mj-lt"/>
                <a:ea typeface="+mj-ea"/>
                <a:cs typeface="+mj-cs"/>
                <a:sym typeface="Helvetica"/>
              </a:defRPr>
            </a:pPr>
            <a:endParaRPr/>
          </a:p>
          <a:p>
            <a:pPr marL="0" indent="0" algn="ctr" defTabSz="914400">
              <a:lnSpc>
                <a:spcPct val="80000"/>
              </a:lnSpc>
              <a:spcBef>
                <a:spcPts val="400"/>
              </a:spcBef>
              <a:buSzTx/>
              <a:buNone/>
              <a:defRPr sz="2100">
                <a:latin typeface="+mj-lt"/>
                <a:ea typeface="+mj-ea"/>
                <a:cs typeface="+mj-cs"/>
                <a:sym typeface="Helvetica"/>
              </a:defRPr>
            </a:pPr>
            <a:r>
              <a:t>Stadskärnan ska kunna utvecklas mot ökad mångfald och attraktivitet som regional kärna utifrån sin lokala identitet. </a:t>
            </a:r>
            <a:endParaRPr i="1"/>
          </a:p>
          <a:p>
            <a:pPr marL="0" indent="0" algn="ctr" defTabSz="914400">
              <a:lnSpc>
                <a:spcPct val="80000"/>
              </a:lnSpc>
              <a:spcBef>
                <a:spcPts val="400"/>
              </a:spcBef>
              <a:buSzTx/>
              <a:buNone/>
              <a:defRPr sz="2100" i="1">
                <a:latin typeface="+mj-lt"/>
                <a:ea typeface="+mj-ea"/>
                <a:cs typeface="+mj-cs"/>
                <a:sym typeface="Helvetica"/>
              </a:defRPr>
            </a:pPr>
            <a:endParaRPr i="1"/>
          </a:p>
          <a:p>
            <a:pPr marL="0" indent="0" algn="ctr" defTabSz="914400">
              <a:lnSpc>
                <a:spcPct val="80000"/>
              </a:lnSpc>
              <a:spcBef>
                <a:spcPts val="400"/>
              </a:spcBef>
              <a:buSzTx/>
              <a:buNone/>
              <a:defRPr sz="2800" b="1" i="1">
                <a:solidFill>
                  <a:srgbClr val="174F86"/>
                </a:solidFill>
                <a:latin typeface="+mj-lt"/>
                <a:ea typeface="+mj-ea"/>
                <a:cs typeface="+mj-cs"/>
                <a:sym typeface="Helvetica"/>
              </a:defRPr>
            </a:pPr>
            <a:r>
              <a:t>Klimatanpassning av staden. </a:t>
            </a:r>
          </a:p>
          <a:p>
            <a:pPr marL="0" indent="0" algn="ctr" defTabSz="914400">
              <a:lnSpc>
                <a:spcPct val="80000"/>
              </a:lnSpc>
              <a:spcBef>
                <a:spcPts val="400"/>
              </a:spcBef>
              <a:buSzTx/>
              <a:buNone/>
              <a:defRPr sz="2100" i="1">
                <a:latin typeface="+mj-lt"/>
                <a:ea typeface="+mj-ea"/>
                <a:cs typeface="+mj-cs"/>
                <a:sym typeface="Helvetica"/>
              </a:defRPr>
            </a:pPr>
            <a:endParaRPr/>
          </a:p>
          <a:p>
            <a:pPr marL="0" indent="0" algn="ctr" defTabSz="914400">
              <a:lnSpc>
                <a:spcPct val="80000"/>
              </a:lnSpc>
              <a:spcBef>
                <a:spcPts val="400"/>
              </a:spcBef>
              <a:buSzTx/>
              <a:buNone/>
              <a:defRPr sz="2100">
                <a:latin typeface="+mj-lt"/>
                <a:ea typeface="+mj-ea"/>
                <a:cs typeface="+mj-cs"/>
                <a:sym typeface="Helvetica"/>
              </a:defRPr>
            </a:pPr>
            <a:r>
              <a:t>Staden ska utformas med hänsyn till långsiktiga effekter av klimatförändringar t.ex. havsnivåer. </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1007</TotalTime>
  <Words>1380</Words>
  <Application>Microsoft Office PowerPoint</Application>
  <PresentationFormat>Anpassad</PresentationFormat>
  <Paragraphs>157</Paragraphs>
  <Slides>22</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22</vt:i4>
      </vt:variant>
    </vt:vector>
  </HeadingPairs>
  <TitlesOfParts>
    <vt:vector size="29" baseType="lpstr">
      <vt:lpstr>Arial</vt:lpstr>
      <vt:lpstr>Calibri</vt:lpstr>
      <vt:lpstr>Chalkduster</vt:lpstr>
      <vt:lpstr>Helvetica</vt:lpstr>
      <vt:lpstr>Helvetica Light</vt:lpstr>
      <vt:lpstr>Helvetica Neue</vt:lpstr>
      <vt:lpstr>White</vt:lpstr>
      <vt:lpstr>PowerPoint-presentation</vt:lpstr>
      <vt:lpstr>PowerPoint-presentation</vt:lpstr>
      <vt:lpstr>PowerPoint-presentation</vt:lpstr>
      <vt:lpstr>PowerPoint-presentation</vt:lpstr>
      <vt:lpstr>PowerPoint-presentation</vt:lpstr>
      <vt:lpstr>PowerPoint-presentation</vt:lpstr>
      <vt:lpstr>PowerPoint-presentation</vt:lpstr>
      <vt:lpstr>SÖS hade utvecklat visionerna vidare till ett konkret förslag.</vt:lpstr>
      <vt:lpstr>Utredningen hade 4 mål att hålla sig till</vt:lpstr>
      <vt:lpstr>Utrednings processen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dc:creator>
  <cp:lastModifiedBy>Ägare</cp:lastModifiedBy>
  <cp:revision>26</cp:revision>
  <dcterms:modified xsi:type="dcterms:W3CDTF">2016-02-07T18:18:57Z</dcterms:modified>
</cp:coreProperties>
</file>